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8"/>
  </p:notesMasterIdLst>
  <p:handoutMasterIdLst>
    <p:handoutMasterId r:id="rId29"/>
  </p:handoutMasterIdLst>
  <p:sldIdLst>
    <p:sldId id="446" r:id="rId5"/>
    <p:sldId id="447" r:id="rId6"/>
    <p:sldId id="441" r:id="rId7"/>
    <p:sldId id="453" r:id="rId8"/>
    <p:sldId id="443" r:id="rId9"/>
    <p:sldId id="454" r:id="rId10"/>
    <p:sldId id="455" r:id="rId11"/>
    <p:sldId id="456" r:id="rId12"/>
    <p:sldId id="426" r:id="rId13"/>
    <p:sldId id="457" r:id="rId14"/>
    <p:sldId id="458" r:id="rId15"/>
    <p:sldId id="459" r:id="rId16"/>
    <p:sldId id="460" r:id="rId17"/>
    <p:sldId id="461" r:id="rId18"/>
    <p:sldId id="462" r:id="rId19"/>
    <p:sldId id="463" r:id="rId20"/>
    <p:sldId id="464" r:id="rId21"/>
    <p:sldId id="465" r:id="rId22"/>
    <p:sldId id="466" r:id="rId23"/>
    <p:sldId id="467" r:id="rId24"/>
    <p:sldId id="468" r:id="rId25"/>
    <p:sldId id="469" r:id="rId26"/>
    <p:sldId id="4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058319-86BC-45FD-A063-34337021CF4B}" v="45" dt="2022-04-03T05:20:16.4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0" d="100"/>
          <a:sy n="80" d="100"/>
        </p:scale>
        <p:origin x="102" y="25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y martin" userId="b0fb930f46aa78c1" providerId="LiveId" clId="{9F058319-86BC-45FD-A063-34337021CF4B}"/>
    <pc:docChg chg="undo custSel addSld modSld sldOrd">
      <pc:chgData name="sony martin" userId="b0fb930f46aa78c1" providerId="LiveId" clId="{9F058319-86BC-45FD-A063-34337021CF4B}" dt="2022-04-03T05:25:05.720" v="3312" actId="20577"/>
      <pc:docMkLst>
        <pc:docMk/>
      </pc:docMkLst>
      <pc:sldChg chg="addSp delSp modSp mod">
        <pc:chgData name="sony martin" userId="b0fb930f46aa78c1" providerId="LiveId" clId="{9F058319-86BC-45FD-A063-34337021CF4B}" dt="2022-04-03T03:28:49.082" v="310" actId="20577"/>
        <pc:sldMkLst>
          <pc:docMk/>
          <pc:sldMk cId="1427534760" sldId="460"/>
        </pc:sldMkLst>
        <pc:spChg chg="mod">
          <ac:chgData name="sony martin" userId="b0fb930f46aa78c1" providerId="LiveId" clId="{9F058319-86BC-45FD-A063-34337021CF4B}" dt="2022-04-03T03:26:56.901" v="51" actId="20577"/>
          <ac:spMkLst>
            <pc:docMk/>
            <pc:sldMk cId="1427534760" sldId="460"/>
            <ac:spMk id="2" creationId="{EEDDAACE-0F84-472A-A670-9FAD75EA8E1C}"/>
          </ac:spMkLst>
        </pc:spChg>
        <pc:spChg chg="mod">
          <ac:chgData name="sony martin" userId="b0fb930f46aa78c1" providerId="LiveId" clId="{9F058319-86BC-45FD-A063-34337021CF4B}" dt="2022-04-03T03:28:49.082" v="310" actId="20577"/>
          <ac:spMkLst>
            <pc:docMk/>
            <pc:sldMk cId="1427534760" sldId="460"/>
            <ac:spMk id="3" creationId="{4F93B0B8-7838-48EC-9DC9-0D4ACFF34EA4}"/>
          </ac:spMkLst>
        </pc:spChg>
        <pc:spChg chg="del">
          <ac:chgData name="sony martin" userId="b0fb930f46aa78c1" providerId="LiveId" clId="{9F058319-86BC-45FD-A063-34337021CF4B}" dt="2022-04-03T03:26:36.709" v="0" actId="931"/>
          <ac:spMkLst>
            <pc:docMk/>
            <pc:sldMk cId="1427534760" sldId="460"/>
            <ac:spMk id="4" creationId="{BD6981FC-4C6E-47C9-9368-03AF07B32920}"/>
          </ac:spMkLst>
        </pc:spChg>
        <pc:picChg chg="add mod">
          <ac:chgData name="sony martin" userId="b0fb930f46aa78c1" providerId="LiveId" clId="{9F058319-86BC-45FD-A063-34337021CF4B}" dt="2022-04-03T03:26:36.709" v="0" actId="931"/>
          <ac:picMkLst>
            <pc:docMk/>
            <pc:sldMk cId="1427534760" sldId="460"/>
            <ac:picMk id="6" creationId="{9973BDCE-E2FC-4B06-9663-FFC10C7B0677}"/>
          </ac:picMkLst>
        </pc:picChg>
      </pc:sldChg>
      <pc:sldChg chg="addSp delSp modSp new mod">
        <pc:chgData name="sony martin" userId="b0fb930f46aa78c1" providerId="LiveId" clId="{9F058319-86BC-45FD-A063-34337021CF4B}" dt="2022-04-03T04:03:20.965" v="576" actId="20577"/>
        <pc:sldMkLst>
          <pc:docMk/>
          <pc:sldMk cId="3739524191" sldId="461"/>
        </pc:sldMkLst>
        <pc:spChg chg="mod">
          <ac:chgData name="sony martin" userId="b0fb930f46aa78c1" providerId="LiveId" clId="{9F058319-86BC-45FD-A063-34337021CF4B}" dt="2022-04-03T04:00:35.224" v="356" actId="1076"/>
          <ac:spMkLst>
            <pc:docMk/>
            <pc:sldMk cId="3739524191" sldId="461"/>
            <ac:spMk id="2" creationId="{81F9D468-73DC-4A70-BF8D-FDF24C373F46}"/>
          </ac:spMkLst>
        </pc:spChg>
        <pc:spChg chg="mod">
          <ac:chgData name="sony martin" userId="b0fb930f46aa78c1" providerId="LiveId" clId="{9F058319-86BC-45FD-A063-34337021CF4B}" dt="2022-04-03T04:03:20.965" v="576" actId="20577"/>
          <ac:spMkLst>
            <pc:docMk/>
            <pc:sldMk cId="3739524191" sldId="461"/>
            <ac:spMk id="3" creationId="{D1C7B66C-B5AF-4B5B-8139-02470DF95F80}"/>
          </ac:spMkLst>
        </pc:spChg>
        <pc:spChg chg="del">
          <ac:chgData name="sony martin" userId="b0fb930f46aa78c1" providerId="LiveId" clId="{9F058319-86BC-45FD-A063-34337021CF4B}" dt="2022-04-03T04:01:47.205" v="358" actId="931"/>
          <ac:spMkLst>
            <pc:docMk/>
            <pc:sldMk cId="3739524191" sldId="461"/>
            <ac:spMk id="4" creationId="{C67A8DC2-0CA6-4DD1-ABD5-3BFAC210CA49}"/>
          </ac:spMkLst>
        </pc:spChg>
        <pc:picChg chg="add mod">
          <ac:chgData name="sony martin" userId="b0fb930f46aa78c1" providerId="LiveId" clId="{9F058319-86BC-45FD-A063-34337021CF4B}" dt="2022-04-03T04:02:17.100" v="365" actId="14100"/>
          <ac:picMkLst>
            <pc:docMk/>
            <pc:sldMk cId="3739524191" sldId="461"/>
            <ac:picMk id="6" creationId="{063D8EE4-CA73-40A9-9848-BE6E42EB652E}"/>
          </ac:picMkLst>
        </pc:picChg>
        <pc:picChg chg="add del mod">
          <ac:chgData name="sony martin" userId="b0fb930f46aa78c1" providerId="LiveId" clId="{9F058319-86BC-45FD-A063-34337021CF4B}" dt="2022-04-03T04:00:37.600" v="357"/>
          <ac:picMkLst>
            <pc:docMk/>
            <pc:sldMk cId="3739524191" sldId="461"/>
            <ac:picMk id="1026" creationId="{C8854E3E-9ECB-43BB-AF72-11ECABDFAB60}"/>
          </ac:picMkLst>
        </pc:picChg>
      </pc:sldChg>
      <pc:sldChg chg="addSp delSp modSp new mod ord">
        <pc:chgData name="sony martin" userId="b0fb930f46aa78c1" providerId="LiveId" clId="{9F058319-86BC-45FD-A063-34337021CF4B}" dt="2022-04-03T04:10:26.910" v="877"/>
        <pc:sldMkLst>
          <pc:docMk/>
          <pc:sldMk cId="910008977" sldId="462"/>
        </pc:sldMkLst>
        <pc:spChg chg="mod">
          <ac:chgData name="sony martin" userId="b0fb930f46aa78c1" providerId="LiveId" clId="{9F058319-86BC-45FD-A063-34337021CF4B}" dt="2022-04-03T04:04:19.162" v="615" actId="20577"/>
          <ac:spMkLst>
            <pc:docMk/>
            <pc:sldMk cId="910008977" sldId="462"/>
            <ac:spMk id="2" creationId="{19DA58D3-EB90-4F84-BF7D-9CE953BA949F}"/>
          </ac:spMkLst>
        </pc:spChg>
        <pc:spChg chg="mod">
          <ac:chgData name="sony martin" userId="b0fb930f46aa78c1" providerId="LiveId" clId="{9F058319-86BC-45FD-A063-34337021CF4B}" dt="2022-04-03T04:09:16.768" v="870" actId="20577"/>
          <ac:spMkLst>
            <pc:docMk/>
            <pc:sldMk cId="910008977" sldId="462"/>
            <ac:spMk id="3" creationId="{C8595DE9-53A8-4B8B-9E0C-6AB2314D81D0}"/>
          </ac:spMkLst>
        </pc:spChg>
        <pc:spChg chg="del">
          <ac:chgData name="sony martin" userId="b0fb930f46aa78c1" providerId="LiveId" clId="{9F058319-86BC-45FD-A063-34337021CF4B}" dt="2022-04-03T04:09:31.835" v="871"/>
          <ac:spMkLst>
            <pc:docMk/>
            <pc:sldMk cId="910008977" sldId="462"/>
            <ac:spMk id="4" creationId="{824656BF-1669-4EC9-9E3C-81D709F213F1}"/>
          </ac:spMkLst>
        </pc:spChg>
        <pc:picChg chg="add del mod">
          <ac:chgData name="sony martin" userId="b0fb930f46aa78c1" providerId="LiveId" clId="{9F058319-86BC-45FD-A063-34337021CF4B}" dt="2022-04-03T04:07:53.747" v="691"/>
          <ac:picMkLst>
            <pc:docMk/>
            <pc:sldMk cId="910008977" sldId="462"/>
            <ac:picMk id="2050" creationId="{62F835DB-3E4E-4E5A-8789-AE0592BEFEBC}"/>
          </ac:picMkLst>
        </pc:picChg>
        <pc:picChg chg="add mod">
          <ac:chgData name="sony martin" userId="b0fb930f46aa78c1" providerId="LiveId" clId="{9F058319-86BC-45FD-A063-34337021CF4B}" dt="2022-04-03T04:09:48.821" v="874" actId="14100"/>
          <ac:picMkLst>
            <pc:docMk/>
            <pc:sldMk cId="910008977" sldId="462"/>
            <ac:picMk id="2052" creationId="{2548427F-2CC5-4FB6-8D32-4574D3075150}"/>
          </ac:picMkLst>
        </pc:picChg>
      </pc:sldChg>
      <pc:sldChg chg="addSp delSp modSp new mod">
        <pc:chgData name="sony martin" userId="b0fb930f46aa78c1" providerId="LiveId" clId="{9F058319-86BC-45FD-A063-34337021CF4B}" dt="2022-04-03T04:15:45.843" v="1079" actId="20577"/>
        <pc:sldMkLst>
          <pc:docMk/>
          <pc:sldMk cId="2642057444" sldId="463"/>
        </pc:sldMkLst>
        <pc:spChg chg="mod">
          <ac:chgData name="sony martin" userId="b0fb930f46aa78c1" providerId="LiveId" clId="{9F058319-86BC-45FD-A063-34337021CF4B}" dt="2022-04-03T04:11:10.029" v="905" actId="20577"/>
          <ac:spMkLst>
            <pc:docMk/>
            <pc:sldMk cId="2642057444" sldId="463"/>
            <ac:spMk id="2" creationId="{FCCC2E71-E5C0-499A-8338-E2A902A1CADC}"/>
          </ac:spMkLst>
        </pc:spChg>
        <pc:spChg chg="mod">
          <ac:chgData name="sony martin" userId="b0fb930f46aa78c1" providerId="LiveId" clId="{9F058319-86BC-45FD-A063-34337021CF4B}" dt="2022-04-03T04:15:45.843" v="1079" actId="20577"/>
          <ac:spMkLst>
            <pc:docMk/>
            <pc:sldMk cId="2642057444" sldId="463"/>
            <ac:spMk id="3" creationId="{60E4018B-D21E-4DE6-BADC-4223BD979331}"/>
          </ac:spMkLst>
        </pc:spChg>
        <pc:spChg chg="del">
          <ac:chgData name="sony martin" userId="b0fb930f46aa78c1" providerId="LiveId" clId="{9F058319-86BC-45FD-A063-34337021CF4B}" dt="2022-04-03T04:15:26.029" v="1046" actId="931"/>
          <ac:spMkLst>
            <pc:docMk/>
            <pc:sldMk cId="2642057444" sldId="463"/>
            <ac:spMk id="4" creationId="{D2BA567B-8ED9-4C69-9D38-956505B46DEB}"/>
          </ac:spMkLst>
        </pc:spChg>
        <pc:picChg chg="add mod">
          <ac:chgData name="sony martin" userId="b0fb930f46aa78c1" providerId="LiveId" clId="{9F058319-86BC-45FD-A063-34337021CF4B}" dt="2022-04-03T04:15:26.029" v="1046" actId="931"/>
          <ac:picMkLst>
            <pc:docMk/>
            <pc:sldMk cId="2642057444" sldId="463"/>
            <ac:picMk id="6" creationId="{2D20FD42-859C-4212-B497-EF378E88FECF}"/>
          </ac:picMkLst>
        </pc:picChg>
      </pc:sldChg>
      <pc:sldChg chg="addSp delSp modSp new mod">
        <pc:chgData name="sony martin" userId="b0fb930f46aa78c1" providerId="LiveId" clId="{9F058319-86BC-45FD-A063-34337021CF4B}" dt="2022-04-03T04:28:49.773" v="1368" actId="20577"/>
        <pc:sldMkLst>
          <pc:docMk/>
          <pc:sldMk cId="2429989895" sldId="464"/>
        </pc:sldMkLst>
        <pc:spChg chg="mod">
          <ac:chgData name="sony martin" userId="b0fb930f46aa78c1" providerId="LiveId" clId="{9F058319-86BC-45FD-A063-34337021CF4B}" dt="2022-04-03T04:22:29.363" v="1102" actId="20577"/>
          <ac:spMkLst>
            <pc:docMk/>
            <pc:sldMk cId="2429989895" sldId="464"/>
            <ac:spMk id="2" creationId="{CB3A54C2-26E5-45B9-BD2A-F3A1C03E616F}"/>
          </ac:spMkLst>
        </pc:spChg>
        <pc:spChg chg="mod">
          <ac:chgData name="sony martin" userId="b0fb930f46aa78c1" providerId="LiveId" clId="{9F058319-86BC-45FD-A063-34337021CF4B}" dt="2022-04-03T04:28:49.773" v="1368" actId="20577"/>
          <ac:spMkLst>
            <pc:docMk/>
            <pc:sldMk cId="2429989895" sldId="464"/>
            <ac:spMk id="3" creationId="{C025125D-3CAD-4B3D-8FD6-39F794417BDE}"/>
          </ac:spMkLst>
        </pc:spChg>
        <pc:spChg chg="del">
          <ac:chgData name="sony martin" userId="b0fb930f46aa78c1" providerId="LiveId" clId="{9F058319-86BC-45FD-A063-34337021CF4B}" dt="2022-04-03T04:28:13.110" v="1337" actId="931"/>
          <ac:spMkLst>
            <pc:docMk/>
            <pc:sldMk cId="2429989895" sldId="464"/>
            <ac:spMk id="4" creationId="{BAD45742-5582-4688-9AF5-669440567C0B}"/>
          </ac:spMkLst>
        </pc:spChg>
        <pc:picChg chg="add mod">
          <ac:chgData name="sony martin" userId="b0fb930f46aa78c1" providerId="LiveId" clId="{9F058319-86BC-45FD-A063-34337021CF4B}" dt="2022-04-03T04:28:19.315" v="1338" actId="14100"/>
          <ac:picMkLst>
            <pc:docMk/>
            <pc:sldMk cId="2429989895" sldId="464"/>
            <ac:picMk id="6" creationId="{0B924E25-323D-4685-882B-9EF705D8B2D0}"/>
          </ac:picMkLst>
        </pc:picChg>
      </pc:sldChg>
      <pc:sldChg chg="addSp delSp modSp new mod">
        <pc:chgData name="sony martin" userId="b0fb930f46aa78c1" providerId="LiveId" clId="{9F058319-86BC-45FD-A063-34337021CF4B}" dt="2022-04-03T04:42:18.172" v="1969" actId="20577"/>
        <pc:sldMkLst>
          <pc:docMk/>
          <pc:sldMk cId="3114611734" sldId="465"/>
        </pc:sldMkLst>
        <pc:spChg chg="mod">
          <ac:chgData name="sony martin" userId="b0fb930f46aa78c1" providerId="LiveId" clId="{9F058319-86BC-45FD-A063-34337021CF4B}" dt="2022-04-03T04:41:23.082" v="1872" actId="20577"/>
          <ac:spMkLst>
            <pc:docMk/>
            <pc:sldMk cId="3114611734" sldId="465"/>
            <ac:spMk id="2" creationId="{97C4CD9D-0F23-470D-B035-A2C00E1A9785}"/>
          </ac:spMkLst>
        </pc:spChg>
        <pc:spChg chg="add del mod">
          <ac:chgData name="sony martin" userId="b0fb930f46aa78c1" providerId="LiveId" clId="{9F058319-86BC-45FD-A063-34337021CF4B}" dt="2022-04-03T04:42:18.172" v="1969" actId="20577"/>
          <ac:spMkLst>
            <pc:docMk/>
            <pc:sldMk cId="3114611734" sldId="465"/>
            <ac:spMk id="3" creationId="{8C02536D-2B11-418D-BCB5-42C0729ECC75}"/>
          </ac:spMkLst>
        </pc:spChg>
        <pc:spChg chg="del">
          <ac:chgData name="sony martin" userId="b0fb930f46aa78c1" providerId="LiveId" clId="{9F058319-86BC-45FD-A063-34337021CF4B}" dt="2022-04-03T04:40:22.032" v="1838" actId="931"/>
          <ac:spMkLst>
            <pc:docMk/>
            <pc:sldMk cId="3114611734" sldId="465"/>
            <ac:spMk id="4" creationId="{842E598D-763A-4426-A7E5-C77F977CF345}"/>
          </ac:spMkLst>
        </pc:spChg>
        <pc:spChg chg="add del">
          <ac:chgData name="sony martin" userId="b0fb930f46aa78c1" providerId="LiveId" clId="{9F058319-86BC-45FD-A063-34337021CF4B}" dt="2022-04-03T04:32:25.276" v="1371"/>
          <ac:spMkLst>
            <pc:docMk/>
            <pc:sldMk cId="3114611734" sldId="465"/>
            <ac:spMk id="5" creationId="{8F2E6962-E63F-4DC9-AC4D-95F09D7194F0}"/>
          </ac:spMkLst>
        </pc:spChg>
        <pc:spChg chg="add del mod">
          <ac:chgData name="sony martin" userId="b0fb930f46aa78c1" providerId="LiveId" clId="{9F058319-86BC-45FD-A063-34337021CF4B}" dt="2022-04-03T04:32:37.111" v="1373"/>
          <ac:spMkLst>
            <pc:docMk/>
            <pc:sldMk cId="3114611734" sldId="465"/>
            <ac:spMk id="6" creationId="{C8C8A8F2-BCDE-4ABF-9542-8C51ADB42012}"/>
          </ac:spMkLst>
        </pc:spChg>
        <pc:spChg chg="add del">
          <ac:chgData name="sony martin" userId="b0fb930f46aa78c1" providerId="LiveId" clId="{9F058319-86BC-45FD-A063-34337021CF4B}" dt="2022-04-03T04:32:54.481" v="1375"/>
          <ac:spMkLst>
            <pc:docMk/>
            <pc:sldMk cId="3114611734" sldId="465"/>
            <ac:spMk id="7" creationId="{756CDE3C-213A-46F9-914E-03C2EE6A2D5A}"/>
          </ac:spMkLst>
        </pc:spChg>
        <pc:picChg chg="add mod">
          <ac:chgData name="sony martin" userId="b0fb930f46aa78c1" providerId="LiveId" clId="{9F058319-86BC-45FD-A063-34337021CF4B}" dt="2022-04-03T04:40:22.032" v="1838" actId="931"/>
          <ac:picMkLst>
            <pc:docMk/>
            <pc:sldMk cId="3114611734" sldId="465"/>
            <ac:picMk id="9" creationId="{4551BA01-06FC-4859-9866-A799F5FD42BE}"/>
          </ac:picMkLst>
        </pc:picChg>
      </pc:sldChg>
      <pc:sldChg chg="modSp new mod">
        <pc:chgData name="sony martin" userId="b0fb930f46aa78c1" providerId="LiveId" clId="{9F058319-86BC-45FD-A063-34337021CF4B}" dt="2022-04-03T04:47:45.698" v="2250" actId="20577"/>
        <pc:sldMkLst>
          <pc:docMk/>
          <pc:sldMk cId="1705517175" sldId="466"/>
        </pc:sldMkLst>
        <pc:spChg chg="mod">
          <ac:chgData name="sony martin" userId="b0fb930f46aa78c1" providerId="LiveId" clId="{9F058319-86BC-45FD-A063-34337021CF4B}" dt="2022-04-03T04:44:07.327" v="1985" actId="20577"/>
          <ac:spMkLst>
            <pc:docMk/>
            <pc:sldMk cId="1705517175" sldId="466"/>
            <ac:spMk id="2" creationId="{76D92D3E-5441-4BAF-A958-AA5C185A08B6}"/>
          </ac:spMkLst>
        </pc:spChg>
        <pc:spChg chg="mod">
          <ac:chgData name="sony martin" userId="b0fb930f46aa78c1" providerId="LiveId" clId="{9F058319-86BC-45FD-A063-34337021CF4B}" dt="2022-04-03T04:47:45.698" v="2250" actId="20577"/>
          <ac:spMkLst>
            <pc:docMk/>
            <pc:sldMk cId="1705517175" sldId="466"/>
            <ac:spMk id="3" creationId="{C6754BDE-E7DB-43B4-B0EA-C7CC8C1C4A63}"/>
          </ac:spMkLst>
        </pc:spChg>
      </pc:sldChg>
      <pc:sldChg chg="addSp delSp modSp new mod modClrScheme chgLayout">
        <pc:chgData name="sony martin" userId="b0fb930f46aa78c1" providerId="LiveId" clId="{9F058319-86BC-45FD-A063-34337021CF4B}" dt="2022-04-03T04:51:52.686" v="2253" actId="26606"/>
        <pc:sldMkLst>
          <pc:docMk/>
          <pc:sldMk cId="3808532558" sldId="467"/>
        </pc:sldMkLst>
        <pc:spChg chg="del">
          <ac:chgData name="sony martin" userId="b0fb930f46aa78c1" providerId="LiveId" clId="{9F058319-86BC-45FD-A063-34337021CF4B}" dt="2022-04-03T04:51:52.686" v="2253" actId="26606"/>
          <ac:spMkLst>
            <pc:docMk/>
            <pc:sldMk cId="3808532558" sldId="467"/>
            <ac:spMk id="2" creationId="{CDCE8262-938E-48FA-B089-1F29E7444715}"/>
          </ac:spMkLst>
        </pc:spChg>
        <pc:spChg chg="del">
          <ac:chgData name="sony martin" userId="b0fb930f46aa78c1" providerId="LiveId" clId="{9F058319-86BC-45FD-A063-34337021CF4B}" dt="2022-04-03T04:51:52.686" v="2253" actId="26606"/>
          <ac:spMkLst>
            <pc:docMk/>
            <pc:sldMk cId="3808532558" sldId="467"/>
            <ac:spMk id="3" creationId="{E00BD81B-7729-4882-AD4C-7126EFC9BE69}"/>
          </ac:spMkLst>
        </pc:spChg>
        <pc:spChg chg="del">
          <ac:chgData name="sony martin" userId="b0fb930f46aa78c1" providerId="LiveId" clId="{9F058319-86BC-45FD-A063-34337021CF4B}" dt="2022-04-03T04:51:52.686" v="2253" actId="26606"/>
          <ac:spMkLst>
            <pc:docMk/>
            <pc:sldMk cId="3808532558" sldId="467"/>
            <ac:spMk id="4" creationId="{CC110F3D-A49D-489A-B7A8-2D7B2CBFDA61}"/>
          </ac:spMkLst>
        </pc:spChg>
        <pc:picChg chg="add mod">
          <ac:chgData name="sony martin" userId="b0fb930f46aa78c1" providerId="LiveId" clId="{9F058319-86BC-45FD-A063-34337021CF4B}" dt="2022-04-03T04:51:52.686" v="2253" actId="26606"/>
          <ac:picMkLst>
            <pc:docMk/>
            <pc:sldMk cId="3808532558" sldId="467"/>
            <ac:picMk id="6" creationId="{CD3FF6DF-1950-4A77-84AC-B29EA8464F2C}"/>
          </ac:picMkLst>
        </pc:picChg>
      </pc:sldChg>
      <pc:sldChg chg="addSp delSp modSp new mod modClrScheme chgLayout">
        <pc:chgData name="sony martin" userId="b0fb930f46aa78c1" providerId="LiveId" clId="{9F058319-86BC-45FD-A063-34337021CF4B}" dt="2022-04-03T05:03:26.982" v="2702" actId="20577"/>
        <pc:sldMkLst>
          <pc:docMk/>
          <pc:sldMk cId="1982515233" sldId="468"/>
        </pc:sldMkLst>
        <pc:spChg chg="del mod ord">
          <ac:chgData name="sony martin" userId="b0fb930f46aa78c1" providerId="LiveId" clId="{9F058319-86BC-45FD-A063-34337021CF4B}" dt="2022-04-03T04:52:21.014" v="2255" actId="700"/>
          <ac:spMkLst>
            <pc:docMk/>
            <pc:sldMk cId="1982515233" sldId="468"/>
            <ac:spMk id="2" creationId="{566CB018-37D5-4C0C-93F3-809B24EE5251}"/>
          </ac:spMkLst>
        </pc:spChg>
        <pc:spChg chg="del">
          <ac:chgData name="sony martin" userId="b0fb930f46aa78c1" providerId="LiveId" clId="{9F058319-86BC-45FD-A063-34337021CF4B}" dt="2022-04-03T04:52:21.014" v="2255" actId="700"/>
          <ac:spMkLst>
            <pc:docMk/>
            <pc:sldMk cId="1982515233" sldId="468"/>
            <ac:spMk id="3" creationId="{F22660A7-740A-4C91-A813-95A6A0B34223}"/>
          </ac:spMkLst>
        </pc:spChg>
        <pc:spChg chg="del mod ord">
          <ac:chgData name="sony martin" userId="b0fb930f46aa78c1" providerId="LiveId" clId="{9F058319-86BC-45FD-A063-34337021CF4B}" dt="2022-04-03T04:52:21.014" v="2255" actId="700"/>
          <ac:spMkLst>
            <pc:docMk/>
            <pc:sldMk cId="1982515233" sldId="468"/>
            <ac:spMk id="4" creationId="{248F32C7-EC65-4077-A226-E21667B5FCDF}"/>
          </ac:spMkLst>
        </pc:spChg>
        <pc:spChg chg="add mod ord">
          <ac:chgData name="sony martin" userId="b0fb930f46aa78c1" providerId="LiveId" clId="{9F058319-86BC-45FD-A063-34337021CF4B}" dt="2022-04-03T04:57:26.361" v="2458" actId="26606"/>
          <ac:spMkLst>
            <pc:docMk/>
            <pc:sldMk cId="1982515233" sldId="468"/>
            <ac:spMk id="5" creationId="{7CCEBE12-B1E7-4024-BACD-BE26BA0A6A22}"/>
          </ac:spMkLst>
        </pc:spChg>
        <pc:spChg chg="add del mod ord">
          <ac:chgData name="sony martin" userId="b0fb930f46aa78c1" providerId="LiveId" clId="{9F058319-86BC-45FD-A063-34337021CF4B}" dt="2022-04-03T04:57:19.881" v="2457" actId="931"/>
          <ac:spMkLst>
            <pc:docMk/>
            <pc:sldMk cId="1982515233" sldId="468"/>
            <ac:spMk id="6" creationId="{1E86A74E-C964-4477-9DF1-E225C819B9D5}"/>
          </ac:spMkLst>
        </pc:spChg>
        <pc:spChg chg="add mod">
          <ac:chgData name="sony martin" userId="b0fb930f46aa78c1" providerId="LiveId" clId="{9F058319-86BC-45FD-A063-34337021CF4B}" dt="2022-04-03T05:03:26.982" v="2702" actId="20577"/>
          <ac:spMkLst>
            <pc:docMk/>
            <pc:sldMk cId="1982515233" sldId="468"/>
            <ac:spMk id="13" creationId="{90285FF2-6B3A-C7AC-4323-84F152F544FF}"/>
          </ac:spMkLst>
        </pc:spChg>
        <pc:picChg chg="add mod ord">
          <ac:chgData name="sony martin" userId="b0fb930f46aa78c1" providerId="LiveId" clId="{9F058319-86BC-45FD-A063-34337021CF4B}" dt="2022-04-03T04:57:26.361" v="2458" actId="26606"/>
          <ac:picMkLst>
            <pc:docMk/>
            <pc:sldMk cId="1982515233" sldId="468"/>
            <ac:picMk id="8" creationId="{7043A67B-CBB6-4A75-B131-EBF84391E2EE}"/>
          </ac:picMkLst>
        </pc:picChg>
      </pc:sldChg>
      <pc:sldChg chg="addSp delSp modSp new mod modClrScheme chgLayout">
        <pc:chgData name="sony martin" userId="b0fb930f46aa78c1" providerId="LiveId" clId="{9F058319-86BC-45FD-A063-34337021CF4B}" dt="2022-04-03T05:20:44.474" v="2958" actId="26606"/>
        <pc:sldMkLst>
          <pc:docMk/>
          <pc:sldMk cId="2517219994" sldId="469"/>
        </pc:sldMkLst>
        <pc:spChg chg="mod">
          <ac:chgData name="sony martin" userId="b0fb930f46aa78c1" providerId="LiveId" clId="{9F058319-86BC-45FD-A063-34337021CF4B}" dt="2022-04-03T05:20:44.474" v="2958" actId="26606"/>
          <ac:spMkLst>
            <pc:docMk/>
            <pc:sldMk cId="2517219994" sldId="469"/>
            <ac:spMk id="2" creationId="{41F2D597-ACE4-4271-965B-52356887BD14}"/>
          </ac:spMkLst>
        </pc:spChg>
        <pc:spChg chg="mod">
          <ac:chgData name="sony martin" userId="b0fb930f46aa78c1" providerId="LiveId" clId="{9F058319-86BC-45FD-A063-34337021CF4B}" dt="2022-04-03T05:20:44.474" v="2958" actId="26606"/>
          <ac:spMkLst>
            <pc:docMk/>
            <pc:sldMk cId="2517219994" sldId="469"/>
            <ac:spMk id="3" creationId="{7D520054-FB61-4AAB-B797-9B09B0D6B758}"/>
          </ac:spMkLst>
        </pc:spChg>
        <pc:spChg chg="del">
          <ac:chgData name="sony martin" userId="b0fb930f46aa78c1" providerId="LiveId" clId="{9F058319-86BC-45FD-A063-34337021CF4B}" dt="2022-04-03T05:20:16.400" v="2946" actId="931"/>
          <ac:spMkLst>
            <pc:docMk/>
            <pc:sldMk cId="2517219994" sldId="469"/>
            <ac:spMk id="4" creationId="{0A718009-8FDF-4BAA-AD98-6C96DFDB14F7}"/>
          </ac:spMkLst>
        </pc:spChg>
        <pc:spChg chg="add del mod">
          <ac:chgData name="sony martin" userId="b0fb930f46aa78c1" providerId="LiveId" clId="{9F058319-86BC-45FD-A063-34337021CF4B}" dt="2022-04-03T05:20:29" v="2952" actId="26606"/>
          <ac:spMkLst>
            <pc:docMk/>
            <pc:sldMk cId="2517219994" sldId="469"/>
            <ac:spMk id="11" creationId="{E89E2855-EDFD-3E1B-438F-8CE0661C3769}"/>
          </ac:spMkLst>
        </pc:spChg>
        <pc:picChg chg="add mod ord">
          <ac:chgData name="sony martin" userId="b0fb930f46aa78c1" providerId="LiveId" clId="{9F058319-86BC-45FD-A063-34337021CF4B}" dt="2022-04-03T05:20:44.474" v="2958" actId="26606"/>
          <ac:picMkLst>
            <pc:docMk/>
            <pc:sldMk cId="2517219994" sldId="469"/>
            <ac:picMk id="6" creationId="{6F8F4C73-1DE7-43B6-9BA0-99FA17DCDBA5}"/>
          </ac:picMkLst>
        </pc:picChg>
      </pc:sldChg>
      <pc:sldChg chg="addSp delSp modSp new mod modMedia">
        <pc:chgData name="sony martin" userId="b0fb930f46aa78c1" providerId="LiveId" clId="{9F058319-86BC-45FD-A063-34337021CF4B}" dt="2022-04-03T05:25:05.720" v="3312" actId="20577"/>
        <pc:sldMkLst>
          <pc:docMk/>
          <pc:sldMk cId="1262460936" sldId="470"/>
        </pc:sldMkLst>
        <pc:spChg chg="mod">
          <ac:chgData name="sony martin" userId="b0fb930f46aa78c1" providerId="LiveId" clId="{9F058319-86BC-45FD-A063-34337021CF4B}" dt="2022-04-03T05:23:57.537" v="3120" actId="26606"/>
          <ac:spMkLst>
            <pc:docMk/>
            <pc:sldMk cId="1262460936" sldId="470"/>
            <ac:spMk id="2" creationId="{2B7DB0B0-EB99-4EE3-8A53-38F941B8C247}"/>
          </ac:spMkLst>
        </pc:spChg>
        <pc:spChg chg="mod">
          <ac:chgData name="sony martin" userId="b0fb930f46aa78c1" providerId="LiveId" clId="{9F058319-86BC-45FD-A063-34337021CF4B}" dt="2022-04-03T05:25:05.720" v="3312" actId="20577"/>
          <ac:spMkLst>
            <pc:docMk/>
            <pc:sldMk cId="1262460936" sldId="470"/>
            <ac:spMk id="3" creationId="{13CB720D-266E-4A2E-AEB1-D6E4A917AA06}"/>
          </ac:spMkLst>
        </pc:spChg>
        <pc:spChg chg="del">
          <ac:chgData name="sony martin" userId="b0fb930f46aa78c1" providerId="LiveId" clId="{9F058319-86BC-45FD-A063-34337021CF4B}" dt="2022-04-03T05:23:57.537" v="3120" actId="26606"/>
          <ac:spMkLst>
            <pc:docMk/>
            <pc:sldMk cId="1262460936" sldId="470"/>
            <ac:spMk id="4" creationId="{011763FC-FF0F-4231-B8E0-4FC6214FB636}"/>
          </ac:spMkLst>
        </pc:spChg>
        <pc:picChg chg="add mod">
          <ac:chgData name="sony martin" userId="b0fb930f46aa78c1" providerId="LiveId" clId="{9F058319-86BC-45FD-A063-34337021CF4B}" dt="2022-04-03T05:24:01.082" v="3122"/>
          <ac:picMkLst>
            <pc:docMk/>
            <pc:sldMk cId="1262460936" sldId="470"/>
            <ac:picMk id="6" creationId="{C9E47D3C-A3CE-A7D5-1A6D-7432E21A1A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4/2/2022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4/2/2022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4/2/2022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1.xml"/><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225"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1371600"/>
          </a:xfrm>
        </p:spPr>
        <p:txBody>
          <a:bodyPr anchor="t" anchorCtr="0">
            <a:normAutofit fontScale="90000"/>
          </a:bodyPr>
          <a:lstStyle/>
          <a:p>
            <a:pPr algn="ctr"/>
            <a:r>
              <a:rPr lang="en-US" dirty="0"/>
              <a:t>UP AND DOWN: HOW TALL ARE </a:t>
            </a:r>
            <a:br>
              <a:rPr lang="en-US" dirty="0"/>
            </a:br>
            <a:r>
              <a:rPr lang="en-US" dirty="0"/>
              <a:t>YOU REALLY?  </a:t>
            </a:r>
            <a:br>
              <a:rPr lang="en-US" dirty="0"/>
            </a:br>
            <a:br>
              <a:rPr lang="en-US" dirty="0"/>
            </a:br>
            <a:r>
              <a:rPr lang="en-US" dirty="0"/>
              <a:t>BY SONY MARTIN</a:t>
            </a:r>
            <a:br>
              <a:rPr lang="en-US" dirty="0"/>
            </a:br>
            <a:br>
              <a:rPr lang="en-US" dirty="0"/>
            </a:br>
            <a:br>
              <a:rPr lang="en-US" dirty="0"/>
            </a:br>
            <a:br>
              <a:rPr lang="en-US" dirty="0"/>
            </a:br>
            <a:br>
              <a:rPr lang="en-US" dirty="0"/>
            </a:br>
            <a:br>
              <a:rPr lang="en-US" dirty="0"/>
            </a:br>
            <a:endParaRPr lang="en-US" dirty="0"/>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3E537-AC20-4C44-B3A7-C4D51E3F219C}"/>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3EC7EA1-15FC-4398-AB38-CCA79135BBEE}"/>
              </a:ext>
            </a:extLst>
          </p:cNvPr>
          <p:cNvSpPr>
            <a:spLocks noGrp="1"/>
          </p:cNvSpPr>
          <p:nvPr>
            <p:ph type="body" sz="quarter" idx="14"/>
          </p:nvPr>
        </p:nvSpPr>
        <p:spPr/>
        <p:txBody>
          <a:bodyPr/>
          <a:lstStyle/>
          <a:p>
            <a:endParaRPr lang="en-US" dirty="0"/>
          </a:p>
        </p:txBody>
      </p:sp>
      <p:sp>
        <p:nvSpPr>
          <p:cNvPr id="4" name="Picture Placeholder 3">
            <a:extLst>
              <a:ext uri="{FF2B5EF4-FFF2-40B4-BE49-F238E27FC236}">
                <a16:creationId xmlns:a16="http://schemas.microsoft.com/office/drawing/2014/main" id="{D459A5A6-3F98-4415-88D7-F609A15C204B}"/>
              </a:ext>
            </a:extLst>
          </p:cNvPr>
          <p:cNvSpPr>
            <a:spLocks noGrp="1"/>
          </p:cNvSpPr>
          <p:nvPr>
            <p:ph type="pic" sz="quarter" idx="15"/>
          </p:nvPr>
        </p:nvSpPr>
        <p:spPr/>
      </p:sp>
      <p:pic>
        <p:nvPicPr>
          <p:cNvPr id="7" name="Picture 6">
            <a:extLst>
              <a:ext uri="{FF2B5EF4-FFF2-40B4-BE49-F238E27FC236}">
                <a16:creationId xmlns:a16="http://schemas.microsoft.com/office/drawing/2014/main" id="{26247A58-06FE-48A6-898E-C622EAC0A572}"/>
              </a:ext>
            </a:extLst>
          </p:cNvPr>
          <p:cNvPicPr>
            <a:picLocks noChangeAspect="1"/>
          </p:cNvPicPr>
          <p:nvPr/>
        </p:nvPicPr>
        <p:blipFill>
          <a:blip r:embed="rId2"/>
          <a:stretch>
            <a:fillRect/>
          </a:stretch>
        </p:blipFill>
        <p:spPr>
          <a:xfrm>
            <a:off x="7092505" y="484592"/>
            <a:ext cx="4733925" cy="2571750"/>
          </a:xfrm>
          <a:prstGeom prst="rect">
            <a:avLst/>
          </a:prstGeom>
        </p:spPr>
      </p:pic>
    </p:spTree>
    <p:extLst>
      <p:ext uri="{BB962C8B-B14F-4D97-AF65-F5344CB8AC3E}">
        <p14:creationId xmlns:p14="http://schemas.microsoft.com/office/powerpoint/2010/main" val="2034667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CD2D-A647-4E51-B2E7-C098F2245202}"/>
              </a:ext>
            </a:extLst>
          </p:cNvPr>
          <p:cNvSpPr>
            <a:spLocks noGrp="1"/>
          </p:cNvSpPr>
          <p:nvPr>
            <p:ph type="title"/>
          </p:nvPr>
        </p:nvSpPr>
        <p:spPr/>
        <p:txBody>
          <a:bodyPr/>
          <a:lstStyle/>
          <a:p>
            <a:r>
              <a:rPr lang="en-US" dirty="0"/>
              <a:t>Still no go…….</a:t>
            </a:r>
            <a:br>
              <a:rPr lang="en-US" dirty="0"/>
            </a:br>
            <a:endParaRPr lang="en-US" dirty="0"/>
          </a:p>
        </p:txBody>
      </p:sp>
      <p:sp>
        <p:nvSpPr>
          <p:cNvPr id="3" name="Text Placeholder 2">
            <a:extLst>
              <a:ext uri="{FF2B5EF4-FFF2-40B4-BE49-F238E27FC236}">
                <a16:creationId xmlns:a16="http://schemas.microsoft.com/office/drawing/2014/main" id="{CF816503-4F14-40F4-80AB-9831C32E2167}"/>
              </a:ext>
            </a:extLst>
          </p:cNvPr>
          <p:cNvSpPr>
            <a:spLocks noGrp="1"/>
          </p:cNvSpPr>
          <p:nvPr>
            <p:ph type="body" sz="quarter" idx="14"/>
          </p:nvPr>
        </p:nvSpPr>
        <p:spPr>
          <a:xfrm>
            <a:off x="457200" y="3072384"/>
            <a:ext cx="4946904" cy="4518238"/>
          </a:xfrm>
        </p:spPr>
        <p:txBody>
          <a:bodyPr/>
          <a:lstStyle/>
          <a:p>
            <a:r>
              <a:rPr lang="en-US" dirty="0" err="1"/>
              <a:t>Studententized</a:t>
            </a:r>
            <a:r>
              <a:rPr lang="en-US" dirty="0"/>
              <a:t> Breusch-Pagan test</a:t>
            </a:r>
          </a:p>
          <a:p>
            <a:endParaRPr lang="en-US" dirty="0"/>
          </a:p>
          <a:p>
            <a:r>
              <a:rPr lang="en-US" dirty="0"/>
              <a:t>Data: lmMod_bc2</a:t>
            </a:r>
          </a:p>
          <a:p>
            <a:r>
              <a:rPr lang="en-US" dirty="0"/>
              <a:t> BP= 1.7, </a:t>
            </a:r>
            <a:r>
              <a:rPr lang="en-US" dirty="0" err="1"/>
              <a:t>df</a:t>
            </a:r>
            <a:r>
              <a:rPr lang="en-US" dirty="0"/>
              <a:t> =1, p-value = 0.1923</a:t>
            </a:r>
          </a:p>
          <a:p>
            <a:endParaRPr lang="en-US" dirty="0"/>
          </a:p>
          <a:p>
            <a:r>
              <a:rPr lang="en-US" dirty="0">
                <a:solidFill>
                  <a:schemeClr val="tx1"/>
                </a:solidFill>
              </a:rPr>
              <a:t>Still with me? Ok. What this means in a nutshell:</a:t>
            </a:r>
          </a:p>
          <a:p>
            <a:r>
              <a:rPr lang="en-US" dirty="0">
                <a:solidFill>
                  <a:schemeClr val="tx1"/>
                </a:solidFill>
              </a:rPr>
              <a:t>The p- value is still very significant, therefore after all that has been done the assumption of homoscedasticity has still failed. Shaq missed a few free throws once in a while too. So I will still run a test for outliers, just because I need the practice. I am however only going to run one. </a:t>
            </a:r>
          </a:p>
        </p:txBody>
      </p:sp>
      <p:pic>
        <p:nvPicPr>
          <p:cNvPr id="8" name="Picture Placeholder 7" descr="Brick wall">
            <a:extLst>
              <a:ext uri="{FF2B5EF4-FFF2-40B4-BE49-F238E27FC236}">
                <a16:creationId xmlns:a16="http://schemas.microsoft.com/office/drawing/2014/main" id="{EC09476D-F319-4D4D-B219-E269556CA706}"/>
              </a:ext>
            </a:extLst>
          </p:cNvPr>
          <p:cNvPicPr>
            <a:picLocks noGrp="1" noChangeAspect="1"/>
          </p:cNvPicPr>
          <p:nvPr>
            <p:ph type="pic" sz="quarter" idx="15"/>
          </p:nvPr>
        </p:nvPicPr>
        <p:blipFill>
          <a:blip r:embed="rId2"/>
          <a:srcRect l="26240" r="26240"/>
          <a:stretch>
            <a:fillRect/>
          </a:stretch>
        </p:blipFill>
        <p:spPr/>
      </p:pic>
    </p:spTree>
    <p:extLst>
      <p:ext uri="{BB962C8B-B14F-4D97-AF65-F5344CB8AC3E}">
        <p14:creationId xmlns:p14="http://schemas.microsoft.com/office/powerpoint/2010/main" val="332181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08411C-59B6-7B71-943E-3104B148E267}"/>
              </a:ext>
            </a:extLst>
          </p:cNvPr>
          <p:cNvSpPr>
            <a:spLocks noGrp="1"/>
          </p:cNvSpPr>
          <p:nvPr>
            <p:ph type="title"/>
          </p:nvPr>
        </p:nvSpPr>
        <p:spPr>
          <a:xfrm>
            <a:off x="457199" y="914400"/>
            <a:ext cx="5605272" cy="1572126"/>
          </a:xfrm>
        </p:spPr>
        <p:txBody>
          <a:bodyPr/>
          <a:lstStyle/>
          <a:p>
            <a:r>
              <a:rPr lang="en-US" dirty="0"/>
              <a:t>Outliers they are out there</a:t>
            </a:r>
          </a:p>
        </p:txBody>
      </p:sp>
      <p:sp>
        <p:nvSpPr>
          <p:cNvPr id="13" name="Text Placeholder 2">
            <a:extLst>
              <a:ext uri="{FF2B5EF4-FFF2-40B4-BE49-F238E27FC236}">
                <a16:creationId xmlns:a16="http://schemas.microsoft.com/office/drawing/2014/main" id="{FC43DFBA-F6CD-F673-638F-2ABE8F037F81}"/>
              </a:ext>
            </a:extLst>
          </p:cNvPr>
          <p:cNvSpPr>
            <a:spLocks noGrp="1"/>
          </p:cNvSpPr>
          <p:nvPr>
            <p:ph type="body" sz="quarter" idx="14"/>
          </p:nvPr>
        </p:nvSpPr>
        <p:spPr>
          <a:xfrm>
            <a:off x="457200" y="3072384"/>
            <a:ext cx="4946904" cy="2871216"/>
          </a:xfrm>
        </p:spPr>
        <p:txBody>
          <a:bodyPr/>
          <a:lstStyle/>
          <a:p>
            <a:r>
              <a:rPr lang="en-US" dirty="0"/>
              <a:t>These are the outliers that are in the x space. It is safe to assume they have had a hand in the </a:t>
            </a:r>
            <a:r>
              <a:rPr lang="en-US" dirty="0" err="1"/>
              <a:t>hetereoscadiscity</a:t>
            </a:r>
            <a:r>
              <a:rPr lang="en-US" dirty="0"/>
              <a:t> –ness.</a:t>
            </a:r>
          </a:p>
          <a:p>
            <a:r>
              <a:rPr lang="en-US" dirty="0"/>
              <a:t>There are other outlier tests but for purposes of finishing my lesson, I will actually do those in the python portion of the hands on.</a:t>
            </a:r>
          </a:p>
        </p:txBody>
      </p:sp>
      <p:pic>
        <p:nvPicPr>
          <p:cNvPr id="6" name="Picture Placeholder 5">
            <a:extLst>
              <a:ext uri="{FF2B5EF4-FFF2-40B4-BE49-F238E27FC236}">
                <a16:creationId xmlns:a16="http://schemas.microsoft.com/office/drawing/2014/main" id="{6698D6AA-9E4A-4EE3-984D-6653D9FC05E2}"/>
              </a:ext>
            </a:extLst>
          </p:cNvPr>
          <p:cNvPicPr>
            <a:picLocks noGrp="1" noChangeAspect="1"/>
          </p:cNvPicPr>
          <p:nvPr>
            <p:ph type="pic" sz="quarter" idx="15"/>
          </p:nvPr>
        </p:nvPicPr>
        <p:blipFill rotWithShape="1">
          <a:blip r:embed="rId2"/>
          <a:srcRect l="15924" r="12790"/>
          <a:stretch/>
        </p:blipFill>
        <p:spPr>
          <a:xfrm>
            <a:off x="7178040" y="457200"/>
            <a:ext cx="4562856" cy="6400800"/>
          </a:xfrm>
          <a:noFill/>
        </p:spPr>
      </p:pic>
    </p:spTree>
    <p:extLst>
      <p:ext uri="{BB962C8B-B14F-4D97-AF65-F5344CB8AC3E}">
        <p14:creationId xmlns:p14="http://schemas.microsoft.com/office/powerpoint/2010/main" val="238382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DAACE-0F84-472A-A670-9FAD75EA8E1C}"/>
              </a:ext>
            </a:extLst>
          </p:cNvPr>
          <p:cNvSpPr>
            <a:spLocks noGrp="1"/>
          </p:cNvSpPr>
          <p:nvPr>
            <p:ph type="title"/>
          </p:nvPr>
        </p:nvSpPr>
        <p:spPr/>
        <p:txBody>
          <a:bodyPr>
            <a:normAutofit fontScale="90000"/>
          </a:bodyPr>
          <a:lstStyle/>
          <a:p>
            <a:r>
              <a:rPr lang="en-US" dirty="0"/>
              <a:t>No rabbits in hats: linear regression in python</a:t>
            </a:r>
          </a:p>
        </p:txBody>
      </p:sp>
      <p:sp>
        <p:nvSpPr>
          <p:cNvPr id="3" name="Text Placeholder 2">
            <a:extLst>
              <a:ext uri="{FF2B5EF4-FFF2-40B4-BE49-F238E27FC236}">
                <a16:creationId xmlns:a16="http://schemas.microsoft.com/office/drawing/2014/main" id="{4F93B0B8-7838-48EC-9DC9-0D4ACFF34EA4}"/>
              </a:ext>
            </a:extLst>
          </p:cNvPr>
          <p:cNvSpPr>
            <a:spLocks noGrp="1"/>
          </p:cNvSpPr>
          <p:nvPr>
            <p:ph type="body" sz="quarter" idx="14"/>
          </p:nvPr>
        </p:nvSpPr>
        <p:spPr/>
        <p:txBody>
          <a:bodyPr/>
          <a:lstStyle/>
          <a:p>
            <a:r>
              <a:rPr lang="en-US" dirty="0" err="1"/>
              <a:t>Becaause</a:t>
            </a:r>
            <a:r>
              <a:rPr lang="en-US" dirty="0"/>
              <a:t> I already know the dataset is </a:t>
            </a:r>
            <a:r>
              <a:rPr lang="en-US" dirty="0" err="1"/>
              <a:t>heteroscadastic</a:t>
            </a:r>
            <a:r>
              <a:rPr lang="en-US" dirty="0"/>
              <a:t>, I am still going to do the same tests in python, just there will be no surprises in findings. No rabbits coming out of hats here. </a:t>
            </a:r>
          </a:p>
        </p:txBody>
      </p:sp>
      <p:pic>
        <p:nvPicPr>
          <p:cNvPr id="6" name="Picture Placeholder 5" descr="Small brown rabbit">
            <a:extLst>
              <a:ext uri="{FF2B5EF4-FFF2-40B4-BE49-F238E27FC236}">
                <a16:creationId xmlns:a16="http://schemas.microsoft.com/office/drawing/2014/main" id="{9973BDCE-E2FC-4B06-9663-FFC10C7B0677}"/>
              </a:ext>
            </a:extLst>
          </p:cNvPr>
          <p:cNvPicPr>
            <a:picLocks noGrp="1" noChangeAspect="1"/>
          </p:cNvPicPr>
          <p:nvPr>
            <p:ph type="pic" sz="quarter" idx="15"/>
          </p:nvPr>
        </p:nvPicPr>
        <p:blipFill>
          <a:blip r:embed="rId2"/>
          <a:srcRect l="26329" r="26329"/>
          <a:stretch>
            <a:fillRect/>
          </a:stretch>
        </p:blipFill>
        <p:spPr/>
      </p:pic>
    </p:spTree>
    <p:extLst>
      <p:ext uri="{BB962C8B-B14F-4D97-AF65-F5344CB8AC3E}">
        <p14:creationId xmlns:p14="http://schemas.microsoft.com/office/powerpoint/2010/main" val="142753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D468-73DC-4A70-BF8D-FDF24C373F46}"/>
              </a:ext>
            </a:extLst>
          </p:cNvPr>
          <p:cNvSpPr>
            <a:spLocks noGrp="1"/>
          </p:cNvSpPr>
          <p:nvPr>
            <p:ph type="title"/>
          </p:nvPr>
        </p:nvSpPr>
        <p:spPr/>
        <p:txBody>
          <a:bodyPr/>
          <a:lstStyle/>
          <a:p>
            <a:r>
              <a:rPr lang="en-US" dirty="0"/>
              <a:t>Testing for linearity in python</a:t>
            </a:r>
          </a:p>
        </p:txBody>
      </p:sp>
      <p:sp>
        <p:nvSpPr>
          <p:cNvPr id="3" name="Text Placeholder 2">
            <a:extLst>
              <a:ext uri="{FF2B5EF4-FFF2-40B4-BE49-F238E27FC236}">
                <a16:creationId xmlns:a16="http://schemas.microsoft.com/office/drawing/2014/main" id="{D1C7B66C-B5AF-4B5B-8139-02470DF95F80}"/>
              </a:ext>
            </a:extLst>
          </p:cNvPr>
          <p:cNvSpPr>
            <a:spLocks noGrp="1"/>
          </p:cNvSpPr>
          <p:nvPr>
            <p:ph type="body" sz="quarter" idx="14"/>
          </p:nvPr>
        </p:nvSpPr>
        <p:spPr/>
        <p:txBody>
          <a:bodyPr/>
          <a:lstStyle/>
          <a:p>
            <a:r>
              <a:rPr lang="en-US" dirty="0"/>
              <a:t>As with the linear test I did in  R , python shows the same results. Once again I already know the homoscedasticity test is not  going to fail but I am going to do it anyway.</a:t>
            </a:r>
          </a:p>
        </p:txBody>
      </p:sp>
      <p:pic>
        <p:nvPicPr>
          <p:cNvPr id="6" name="Picture Placeholder 5" descr="Chart, histogram&#10;&#10;Description automatically generated">
            <a:extLst>
              <a:ext uri="{FF2B5EF4-FFF2-40B4-BE49-F238E27FC236}">
                <a16:creationId xmlns:a16="http://schemas.microsoft.com/office/drawing/2014/main" id="{063D8EE4-CA73-40A9-9848-BE6E42EB652E}"/>
              </a:ext>
            </a:extLst>
          </p:cNvPr>
          <p:cNvPicPr>
            <a:picLocks noGrp="1" noChangeAspect="1"/>
          </p:cNvPicPr>
          <p:nvPr>
            <p:ph type="pic" sz="quarter" idx="15"/>
          </p:nvPr>
        </p:nvPicPr>
        <p:blipFill>
          <a:blip r:embed="rId2"/>
          <a:srcRect l="14260" r="14260"/>
          <a:stretch>
            <a:fillRect/>
          </a:stretch>
        </p:blipFill>
        <p:spPr>
          <a:xfrm>
            <a:off x="6129530" y="-80778"/>
            <a:ext cx="6275028" cy="6710178"/>
          </a:xfrm>
        </p:spPr>
      </p:pic>
    </p:spTree>
    <p:extLst>
      <p:ext uri="{BB962C8B-B14F-4D97-AF65-F5344CB8AC3E}">
        <p14:creationId xmlns:p14="http://schemas.microsoft.com/office/powerpoint/2010/main" val="3739524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A58D3-EB90-4F84-BF7D-9CE953BA949F}"/>
              </a:ext>
            </a:extLst>
          </p:cNvPr>
          <p:cNvSpPr>
            <a:spLocks noGrp="1"/>
          </p:cNvSpPr>
          <p:nvPr>
            <p:ph type="title"/>
          </p:nvPr>
        </p:nvSpPr>
        <p:spPr/>
        <p:txBody>
          <a:bodyPr/>
          <a:lstStyle/>
          <a:p>
            <a:r>
              <a:rPr lang="en-US" dirty="0"/>
              <a:t>Show your curves(of distribution)</a:t>
            </a:r>
          </a:p>
        </p:txBody>
      </p:sp>
      <p:sp>
        <p:nvSpPr>
          <p:cNvPr id="3" name="Text Placeholder 2">
            <a:extLst>
              <a:ext uri="{FF2B5EF4-FFF2-40B4-BE49-F238E27FC236}">
                <a16:creationId xmlns:a16="http://schemas.microsoft.com/office/drawing/2014/main" id="{C8595DE9-53A8-4B8B-9E0C-6AB2314D81D0}"/>
              </a:ext>
            </a:extLst>
          </p:cNvPr>
          <p:cNvSpPr>
            <a:spLocks noGrp="1"/>
          </p:cNvSpPr>
          <p:nvPr>
            <p:ph type="body" sz="quarter" idx="14"/>
          </p:nvPr>
        </p:nvSpPr>
        <p:spPr/>
        <p:txBody>
          <a:bodyPr/>
          <a:lstStyle/>
          <a:p>
            <a:r>
              <a:rPr lang="en-US" dirty="0"/>
              <a:t>The histogram shows a curve that does show normal distribution here.  That means how tall you are in the daytime directly affects how much you shrink at night.</a:t>
            </a:r>
          </a:p>
        </p:txBody>
      </p:sp>
      <p:pic>
        <p:nvPicPr>
          <p:cNvPr id="2052" name="Picture 4">
            <a:extLst>
              <a:ext uri="{FF2B5EF4-FFF2-40B4-BE49-F238E27FC236}">
                <a16:creationId xmlns:a16="http://schemas.microsoft.com/office/drawing/2014/main" id="{2548427F-2CC5-4FB6-8D32-4574D3075150}"/>
              </a:ext>
            </a:extLst>
          </p:cNvPr>
          <p:cNvPicPr>
            <a:picLocks noGrp="1" noChangeAspect="1" noChangeArrowheads="1"/>
          </p:cNvPicPr>
          <p:nvPr>
            <p:ph type="pic" sz="quarter" idx="15"/>
          </p:nvPr>
        </p:nvPicPr>
        <p:blipFill>
          <a:blip r:embed="rId2">
            <a:extLst>
              <a:ext uri="{28A0092B-C50C-407E-A947-70E740481C1C}">
                <a14:useLocalDpi xmlns:a14="http://schemas.microsoft.com/office/drawing/2010/main" val="0"/>
              </a:ext>
            </a:extLst>
          </a:blip>
          <a:srcRect l="26449" r="26449"/>
          <a:stretch>
            <a:fillRect/>
          </a:stretch>
        </p:blipFill>
        <p:spPr bwMode="auto">
          <a:xfrm>
            <a:off x="6263640" y="128016"/>
            <a:ext cx="5840128"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008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C2E71-E5C0-499A-8338-E2A902A1CADC}"/>
              </a:ext>
            </a:extLst>
          </p:cNvPr>
          <p:cNvSpPr>
            <a:spLocks noGrp="1"/>
          </p:cNvSpPr>
          <p:nvPr>
            <p:ph type="title"/>
          </p:nvPr>
        </p:nvSpPr>
        <p:spPr/>
        <p:txBody>
          <a:bodyPr/>
          <a:lstStyle/>
          <a:p>
            <a:r>
              <a:rPr lang="en-US" dirty="0"/>
              <a:t>Homoscedasticity test</a:t>
            </a:r>
          </a:p>
        </p:txBody>
      </p:sp>
      <p:sp>
        <p:nvSpPr>
          <p:cNvPr id="3" name="Text Placeholder 2">
            <a:extLst>
              <a:ext uri="{FF2B5EF4-FFF2-40B4-BE49-F238E27FC236}">
                <a16:creationId xmlns:a16="http://schemas.microsoft.com/office/drawing/2014/main" id="{60E4018B-D21E-4DE6-BADC-4223BD979331}"/>
              </a:ext>
            </a:extLst>
          </p:cNvPr>
          <p:cNvSpPr>
            <a:spLocks noGrp="1"/>
          </p:cNvSpPr>
          <p:nvPr>
            <p:ph type="body" sz="quarter" idx="14"/>
          </p:nvPr>
        </p:nvSpPr>
        <p:spPr/>
        <p:txBody>
          <a:bodyPr/>
          <a:lstStyle/>
          <a:p>
            <a:r>
              <a:rPr lang="en-US" dirty="0"/>
              <a:t>Again, I already know this assumption is not going to pass  but below are the results. No roll of the dice, just data.</a:t>
            </a:r>
          </a:p>
        </p:txBody>
      </p:sp>
      <p:pic>
        <p:nvPicPr>
          <p:cNvPr id="6" name="Picture Placeholder 5" descr="Dice with facial expressions">
            <a:extLst>
              <a:ext uri="{FF2B5EF4-FFF2-40B4-BE49-F238E27FC236}">
                <a16:creationId xmlns:a16="http://schemas.microsoft.com/office/drawing/2014/main" id="{2D20FD42-859C-4212-B497-EF378E88FECF}"/>
              </a:ext>
            </a:extLst>
          </p:cNvPr>
          <p:cNvPicPr>
            <a:picLocks noGrp="1" noChangeAspect="1"/>
          </p:cNvPicPr>
          <p:nvPr>
            <p:ph type="pic" sz="quarter" idx="15"/>
          </p:nvPr>
        </p:nvPicPr>
        <p:blipFill>
          <a:blip r:embed="rId2"/>
          <a:srcRect l="26240" r="26240"/>
          <a:stretch>
            <a:fillRect/>
          </a:stretch>
        </p:blipFill>
        <p:spPr/>
      </p:pic>
    </p:spTree>
    <p:extLst>
      <p:ext uri="{BB962C8B-B14F-4D97-AF65-F5344CB8AC3E}">
        <p14:creationId xmlns:p14="http://schemas.microsoft.com/office/powerpoint/2010/main" val="2642057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A54C2-26E5-45B9-BD2A-F3A1C03E616F}"/>
              </a:ext>
            </a:extLst>
          </p:cNvPr>
          <p:cNvSpPr>
            <a:spLocks noGrp="1"/>
          </p:cNvSpPr>
          <p:nvPr>
            <p:ph type="title"/>
          </p:nvPr>
        </p:nvSpPr>
        <p:spPr/>
        <p:txBody>
          <a:bodyPr/>
          <a:lstStyle/>
          <a:p>
            <a:r>
              <a:rPr lang="en-US" dirty="0"/>
              <a:t>Here is what happened</a:t>
            </a:r>
          </a:p>
        </p:txBody>
      </p:sp>
      <p:sp>
        <p:nvSpPr>
          <p:cNvPr id="3" name="Text Placeholder 2">
            <a:extLst>
              <a:ext uri="{FF2B5EF4-FFF2-40B4-BE49-F238E27FC236}">
                <a16:creationId xmlns:a16="http://schemas.microsoft.com/office/drawing/2014/main" id="{C025125D-3CAD-4B3D-8FD6-39F794417BDE}"/>
              </a:ext>
            </a:extLst>
          </p:cNvPr>
          <p:cNvSpPr>
            <a:spLocks noGrp="1"/>
          </p:cNvSpPr>
          <p:nvPr>
            <p:ph type="body" sz="quarter" idx="14"/>
          </p:nvPr>
        </p:nvSpPr>
        <p:spPr/>
        <p:txBody>
          <a:bodyPr/>
          <a:lstStyle/>
          <a:p>
            <a:r>
              <a:rPr lang="en-US" dirty="0"/>
              <a:t>The scatter plot is somewhat skewed. I have also submitted my code so I will not be attaching the plot here. Next will be the results of the Breusch- Pagan test to test for homoscedasticity.  (Pronounced “brush”)</a:t>
            </a:r>
          </a:p>
        </p:txBody>
      </p:sp>
      <p:pic>
        <p:nvPicPr>
          <p:cNvPr id="6" name="Picture Placeholder 5" descr="Three brushes with paint tube and a swash of paint">
            <a:extLst>
              <a:ext uri="{FF2B5EF4-FFF2-40B4-BE49-F238E27FC236}">
                <a16:creationId xmlns:a16="http://schemas.microsoft.com/office/drawing/2014/main" id="{0B924E25-323D-4685-882B-9EF705D8B2D0}"/>
              </a:ext>
            </a:extLst>
          </p:cNvPr>
          <p:cNvPicPr>
            <a:picLocks noGrp="1" noChangeAspect="1"/>
          </p:cNvPicPr>
          <p:nvPr>
            <p:ph type="pic" sz="quarter" idx="15"/>
          </p:nvPr>
        </p:nvPicPr>
        <p:blipFill>
          <a:blip r:embed="rId2">
            <a:extLst>
              <a:ext uri="{96DAC541-7B7A-43D3-8B79-37D633B846F1}">
                <asvg:svgBlip xmlns:asvg="http://schemas.microsoft.com/office/drawing/2016/SVG/main" r:embed="rId3"/>
              </a:ext>
            </a:extLst>
          </a:blip>
          <a:srcRect l="14360" r="14360"/>
          <a:stretch>
            <a:fillRect/>
          </a:stretch>
        </p:blipFill>
        <p:spPr>
          <a:xfrm>
            <a:off x="6643171" y="457200"/>
            <a:ext cx="5097725" cy="6400800"/>
          </a:xfrm>
        </p:spPr>
      </p:pic>
    </p:spTree>
    <p:extLst>
      <p:ext uri="{BB962C8B-B14F-4D97-AF65-F5344CB8AC3E}">
        <p14:creationId xmlns:p14="http://schemas.microsoft.com/office/powerpoint/2010/main" val="242998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CD9D-0F23-470D-B035-A2C00E1A9785}"/>
              </a:ext>
            </a:extLst>
          </p:cNvPr>
          <p:cNvSpPr>
            <a:spLocks noGrp="1"/>
          </p:cNvSpPr>
          <p:nvPr>
            <p:ph type="title"/>
          </p:nvPr>
        </p:nvSpPr>
        <p:spPr/>
        <p:txBody>
          <a:bodyPr/>
          <a:lstStyle/>
          <a:p>
            <a:r>
              <a:rPr lang="en-US" dirty="0"/>
              <a:t>Breusch- Pagan results</a:t>
            </a:r>
            <a:br>
              <a:rPr lang="en-US" dirty="0"/>
            </a:br>
            <a:r>
              <a:rPr lang="en-US" dirty="0"/>
              <a:t>Harvey collier results</a:t>
            </a:r>
          </a:p>
        </p:txBody>
      </p:sp>
      <p:sp>
        <p:nvSpPr>
          <p:cNvPr id="3" name="Text Placeholder 2">
            <a:extLst>
              <a:ext uri="{FF2B5EF4-FFF2-40B4-BE49-F238E27FC236}">
                <a16:creationId xmlns:a16="http://schemas.microsoft.com/office/drawing/2014/main" id="{8C02536D-2B11-418D-BCB5-42C0729ECC75}"/>
              </a:ext>
            </a:extLst>
          </p:cNvPr>
          <p:cNvSpPr>
            <a:spLocks noGrp="1"/>
          </p:cNvSpPr>
          <p:nvPr>
            <p:ph type="body" sz="quarter" idx="14"/>
          </p:nvPr>
        </p:nvSpPr>
        <p:spPr>
          <a:xfrm>
            <a:off x="457199" y="3150824"/>
            <a:ext cx="5315639" cy="2792776"/>
          </a:xfrm>
        </p:spPr>
        <p:txBody>
          <a:bodyPr/>
          <a:lstStyle/>
          <a:p>
            <a:r>
              <a:rPr lang="en-US" dirty="0"/>
              <a:t>(40.91347158491757,   </a:t>
            </a:r>
          </a:p>
          <a:p>
            <a:r>
              <a:rPr lang="en-US" dirty="0"/>
              <a:t>nan, 18913.311446162563</a:t>
            </a:r>
          </a:p>
          <a:p>
            <a:r>
              <a:rPr lang="en-US" dirty="0">
                <a:solidFill>
                  <a:schemeClr val="tx1"/>
                </a:solidFill>
              </a:rPr>
              <a:t>3.855944268702337e-55)</a:t>
            </a:r>
          </a:p>
          <a:p>
            <a:endParaRPr lang="en-US" dirty="0"/>
          </a:p>
          <a:p>
            <a:r>
              <a:rPr lang="en-US" dirty="0"/>
              <a:t>The last # here is the p-value. As previously noted, this model is heteroscedastic . Although I already know transforming the data is not going to correct for the assumption I am going to do the test all the same. I also did a Harvey Collier test </a:t>
            </a:r>
          </a:p>
        </p:txBody>
      </p:sp>
      <p:pic>
        <p:nvPicPr>
          <p:cNvPr id="9" name="Picture Placeholder 8" descr="Close-up of a calculator keypad">
            <a:extLst>
              <a:ext uri="{FF2B5EF4-FFF2-40B4-BE49-F238E27FC236}">
                <a16:creationId xmlns:a16="http://schemas.microsoft.com/office/drawing/2014/main" id="{4551BA01-06FC-4859-9866-A799F5FD42BE}"/>
              </a:ext>
            </a:extLst>
          </p:cNvPr>
          <p:cNvPicPr>
            <a:picLocks noGrp="1" noChangeAspect="1"/>
          </p:cNvPicPr>
          <p:nvPr>
            <p:ph type="pic" sz="quarter" idx="15"/>
          </p:nvPr>
        </p:nvPicPr>
        <p:blipFill>
          <a:blip r:embed="rId2"/>
          <a:srcRect l="26385" r="26385"/>
          <a:stretch>
            <a:fillRect/>
          </a:stretch>
        </p:blipFill>
        <p:spPr/>
      </p:pic>
    </p:spTree>
    <p:extLst>
      <p:ext uri="{BB962C8B-B14F-4D97-AF65-F5344CB8AC3E}">
        <p14:creationId xmlns:p14="http://schemas.microsoft.com/office/powerpoint/2010/main" val="311461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2D3E-5441-4BAF-A958-AA5C185A08B6}"/>
              </a:ext>
            </a:extLst>
          </p:cNvPr>
          <p:cNvSpPr>
            <a:spLocks noGrp="1"/>
          </p:cNvSpPr>
          <p:nvPr>
            <p:ph type="title"/>
          </p:nvPr>
        </p:nvSpPr>
        <p:spPr/>
        <p:txBody>
          <a:bodyPr>
            <a:normAutofit fontScale="90000"/>
          </a:bodyPr>
          <a:lstStyle/>
          <a:p>
            <a:r>
              <a:rPr lang="en-US" dirty="0"/>
              <a:t>Breusch- Pagan results</a:t>
            </a:r>
            <a:br>
              <a:rPr lang="en-US" dirty="0"/>
            </a:br>
            <a:r>
              <a:rPr lang="en-US" dirty="0"/>
              <a:t>Harvey collier results(cont.)T</a:t>
            </a:r>
          </a:p>
        </p:txBody>
      </p:sp>
      <p:sp>
        <p:nvSpPr>
          <p:cNvPr id="3" name="Text Placeholder 2">
            <a:extLst>
              <a:ext uri="{FF2B5EF4-FFF2-40B4-BE49-F238E27FC236}">
                <a16:creationId xmlns:a16="http://schemas.microsoft.com/office/drawing/2014/main" id="{C6754BDE-E7DB-43B4-B0EA-C7CC8C1C4A63}"/>
              </a:ext>
            </a:extLst>
          </p:cNvPr>
          <p:cNvSpPr>
            <a:spLocks noGrp="1"/>
          </p:cNvSpPr>
          <p:nvPr>
            <p:ph type="body" sz="quarter" idx="14"/>
          </p:nvPr>
        </p:nvSpPr>
        <p:spPr/>
        <p:txBody>
          <a:bodyPr/>
          <a:lstStyle/>
          <a:p>
            <a:r>
              <a:rPr lang="en-US" dirty="0"/>
              <a:t>Ttest_1sampResult(statistic=-0.0044761020277050233, </a:t>
            </a:r>
            <a:r>
              <a:rPr lang="en-US" dirty="0" err="1"/>
              <a:t>pvalue</a:t>
            </a:r>
            <a:r>
              <a:rPr lang="en-US" dirty="0"/>
              <a:t>=0.996452463756713</a:t>
            </a:r>
          </a:p>
          <a:p>
            <a:endParaRPr lang="en-US" dirty="0"/>
          </a:p>
          <a:p>
            <a:r>
              <a:rPr lang="en-US" dirty="0"/>
              <a:t>This means…still not going to pass the homoscedastic assumption. I am still going to do the data transformation with the </a:t>
            </a:r>
            <a:r>
              <a:rPr lang="en-US" dirty="0" err="1"/>
              <a:t>boxcox</a:t>
            </a:r>
            <a:r>
              <a:rPr lang="en-US" dirty="0"/>
              <a:t> that I did in R here in python.</a:t>
            </a:r>
          </a:p>
        </p:txBody>
      </p:sp>
      <p:sp>
        <p:nvSpPr>
          <p:cNvPr id="4" name="Picture Placeholder 3">
            <a:extLst>
              <a:ext uri="{FF2B5EF4-FFF2-40B4-BE49-F238E27FC236}">
                <a16:creationId xmlns:a16="http://schemas.microsoft.com/office/drawing/2014/main" id="{90B63E3A-CB48-4DB4-B7D5-10FE407A3A08}"/>
              </a:ext>
            </a:extLst>
          </p:cNvPr>
          <p:cNvSpPr>
            <a:spLocks noGrp="1"/>
          </p:cNvSpPr>
          <p:nvPr>
            <p:ph type="pic" sz="quarter" idx="15"/>
          </p:nvPr>
        </p:nvSpPr>
        <p:spPr/>
      </p:sp>
    </p:spTree>
    <p:extLst>
      <p:ext uri="{BB962C8B-B14F-4D97-AF65-F5344CB8AC3E}">
        <p14:creationId xmlns:p14="http://schemas.microsoft.com/office/powerpoint/2010/main" val="1705517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on a rock while looking at the ocean wave with outstretched arms">
            <a:extLst>
              <a:ext uri="{FF2B5EF4-FFF2-40B4-BE49-F238E27FC236}">
                <a16:creationId xmlns:a16="http://schemas.microsoft.com/office/drawing/2014/main" id="{8C1A64BB-92C4-44CC-9AB7-8416F1B9BF56}"/>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solidFill>
            <a:srgbClr val="6768AB">
              <a:alpha val="75000"/>
            </a:srgbClr>
          </a:solidFill>
        </p:spPr>
      </p:pic>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p:txBody>
          <a:bodyPr/>
          <a:lstStyle/>
          <a:p>
            <a:r>
              <a:rPr lang="en-US" dirty="0"/>
              <a:t>VERY PERI</a:t>
            </a:r>
          </a:p>
        </p:txBody>
      </p:sp>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sp>
        <p:nvSpPr>
          <p:cNvPr id="2" name="Text Placeholder 1">
            <a:extLst>
              <a:ext uri="{FF2B5EF4-FFF2-40B4-BE49-F238E27FC236}">
                <a16:creationId xmlns:a16="http://schemas.microsoft.com/office/drawing/2014/main" id="{11318A7E-D690-4598-9045-07CDD755CCE8}"/>
              </a:ext>
            </a:extLst>
          </p:cNvPr>
          <p:cNvSpPr>
            <a:spLocks noGrp="1"/>
          </p:cNvSpPr>
          <p:nvPr>
            <p:ph type="body" sz="quarter" idx="15"/>
          </p:nvPr>
        </p:nvSpPr>
        <p:spPr/>
        <p:txBody>
          <a:bodyPr/>
          <a:lstStyle/>
          <a:p>
            <a:endParaRPr lang="en-US"/>
          </a:p>
        </p:txBody>
      </p:sp>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you remember when you had relatives who were once taller than you and one day </a:t>
            </a:r>
          </a:p>
          <a:p>
            <a:pPr algn="ctr"/>
            <a:r>
              <a:rPr lang="en-US" dirty="0"/>
              <a:t>It seemed as if they had shrunken? It is because they shrunk. Not all at once but</a:t>
            </a:r>
          </a:p>
          <a:p>
            <a:pPr algn="ctr"/>
            <a:r>
              <a:rPr lang="en-US" dirty="0"/>
              <a:t>Over a period of time, this does occur. Below is a sample of such.</a:t>
            </a:r>
          </a:p>
        </p:txBody>
      </p:sp>
    </p:spTree>
    <p:extLst>
      <p:ext uri="{BB962C8B-B14F-4D97-AF65-F5344CB8AC3E}">
        <p14:creationId xmlns:p14="http://schemas.microsoft.com/office/powerpoint/2010/main" val="389851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3FF6DF-1950-4A77-84AC-B29EA8464F2C}"/>
              </a:ext>
            </a:extLst>
          </p:cNvPr>
          <p:cNvPicPr>
            <a:picLocks noChangeAspect="1"/>
          </p:cNvPicPr>
          <p:nvPr/>
        </p:nvPicPr>
        <p:blipFill rotWithShape="1">
          <a:blip r:embed="rId2"/>
          <a:srcRect r="444"/>
          <a:stretch/>
        </p:blipFill>
        <p:spPr>
          <a:xfrm>
            <a:off x="20" y="10"/>
            <a:ext cx="12191980" cy="6857990"/>
          </a:xfrm>
          <a:prstGeom prst="rect">
            <a:avLst/>
          </a:prstGeom>
          <a:noFill/>
        </p:spPr>
      </p:pic>
    </p:spTree>
    <p:extLst>
      <p:ext uri="{BB962C8B-B14F-4D97-AF65-F5344CB8AC3E}">
        <p14:creationId xmlns:p14="http://schemas.microsoft.com/office/powerpoint/2010/main" val="3808532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CEBE12-B1E7-4024-BACD-BE26BA0A6A22}"/>
              </a:ext>
            </a:extLst>
          </p:cNvPr>
          <p:cNvSpPr>
            <a:spLocks noGrp="1"/>
          </p:cNvSpPr>
          <p:nvPr>
            <p:ph type="title"/>
          </p:nvPr>
        </p:nvSpPr>
        <p:spPr>
          <a:xfrm>
            <a:off x="457199" y="1399032"/>
            <a:ext cx="3619501" cy="877824"/>
          </a:xfrm>
        </p:spPr>
        <p:txBody>
          <a:bodyPr anchor="ctr">
            <a:normAutofit/>
          </a:bodyPr>
          <a:lstStyle/>
          <a:p>
            <a:r>
              <a:rPr lang="en-US" sz="1400"/>
              <a:t>as shown, the data is still showing that it is not evenly distributed., but I am going to continue by making the new model</a:t>
            </a:r>
          </a:p>
        </p:txBody>
      </p:sp>
      <p:sp>
        <p:nvSpPr>
          <p:cNvPr id="13" name="Text Placeholder 2">
            <a:extLst>
              <a:ext uri="{FF2B5EF4-FFF2-40B4-BE49-F238E27FC236}">
                <a16:creationId xmlns:a16="http://schemas.microsoft.com/office/drawing/2014/main" id="{90285FF2-6B3A-C7AC-4323-84F152F544FF}"/>
              </a:ext>
            </a:extLst>
          </p:cNvPr>
          <p:cNvSpPr>
            <a:spLocks noGrp="1"/>
          </p:cNvSpPr>
          <p:nvPr>
            <p:ph type="body" sz="quarter" idx="14"/>
          </p:nvPr>
        </p:nvSpPr>
        <p:spPr>
          <a:xfrm>
            <a:off x="457200" y="2779776"/>
            <a:ext cx="3465576" cy="3255264"/>
          </a:xfrm>
        </p:spPr>
        <p:txBody>
          <a:bodyPr/>
          <a:lstStyle/>
          <a:p>
            <a:r>
              <a:rPr lang="en-US" dirty="0"/>
              <a:t>See attached code for result output.</a:t>
            </a:r>
          </a:p>
          <a:p>
            <a:r>
              <a:rPr lang="en-US" dirty="0"/>
              <a:t> the resulting figures result in a values that show a significant result already displayed. Although I don’t have multiple variables per se I will still do a </a:t>
            </a:r>
            <a:r>
              <a:rPr lang="en-US" sz="1800" dirty="0">
                <a:solidFill>
                  <a:srgbClr val="4A4A4A"/>
                </a:solidFill>
                <a:effectLst/>
                <a:latin typeface="Open Sans" panose="020B0606030504020204" pitchFamily="34" charset="0"/>
                <a:ea typeface="Calibri" panose="020F0502020204030204" pitchFamily="34" charset="0"/>
              </a:rPr>
              <a:t>multicollinearity test.</a:t>
            </a:r>
            <a:endParaRPr lang="en-US" dirty="0"/>
          </a:p>
        </p:txBody>
      </p:sp>
      <p:pic>
        <p:nvPicPr>
          <p:cNvPr id="8" name="Picture Placeholder 7" descr="Colorful ink in water">
            <a:extLst>
              <a:ext uri="{FF2B5EF4-FFF2-40B4-BE49-F238E27FC236}">
                <a16:creationId xmlns:a16="http://schemas.microsoft.com/office/drawing/2014/main" id="{7043A67B-CBB6-4A75-B131-EBF84391E2EE}"/>
              </a:ext>
            </a:extLst>
          </p:cNvPr>
          <p:cNvPicPr>
            <a:picLocks noGrp="1" noChangeAspect="1"/>
          </p:cNvPicPr>
          <p:nvPr>
            <p:ph type="pic" sz="quarter" idx="15"/>
          </p:nvPr>
        </p:nvPicPr>
        <p:blipFill rotWithShape="1">
          <a:blip r:embed="rId2"/>
          <a:srcRect l="13597" r="13595" b="-1"/>
          <a:stretch/>
        </p:blipFill>
        <p:spPr>
          <a:xfrm>
            <a:off x="4254500" y="10"/>
            <a:ext cx="7480300" cy="6857990"/>
          </a:xfrm>
          <a:prstGeom prst="rect">
            <a:avLst/>
          </a:prstGeom>
          <a:noFill/>
        </p:spPr>
      </p:pic>
    </p:spTree>
    <p:extLst>
      <p:ext uri="{BB962C8B-B14F-4D97-AF65-F5344CB8AC3E}">
        <p14:creationId xmlns:p14="http://schemas.microsoft.com/office/powerpoint/2010/main" val="1982515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2D597-ACE4-4271-965B-52356887BD14}"/>
              </a:ext>
            </a:extLst>
          </p:cNvPr>
          <p:cNvSpPr>
            <a:spLocks noGrp="1"/>
          </p:cNvSpPr>
          <p:nvPr>
            <p:ph type="title"/>
          </p:nvPr>
        </p:nvSpPr>
        <p:spPr>
          <a:xfrm>
            <a:off x="457199" y="1399032"/>
            <a:ext cx="3619501" cy="877824"/>
          </a:xfrm>
        </p:spPr>
        <p:txBody>
          <a:bodyPr anchor="ctr">
            <a:normAutofit/>
          </a:bodyPr>
          <a:lstStyle/>
          <a:p>
            <a:r>
              <a:rPr lang="en-US" dirty="0"/>
              <a:t>Way out </a:t>
            </a:r>
            <a:r>
              <a:rPr lang="en-US" dirty="0" err="1"/>
              <a:t>lier</a:t>
            </a:r>
            <a:endParaRPr lang="en-US" dirty="0"/>
          </a:p>
        </p:txBody>
      </p:sp>
      <p:sp>
        <p:nvSpPr>
          <p:cNvPr id="3" name="Text Placeholder 2">
            <a:extLst>
              <a:ext uri="{FF2B5EF4-FFF2-40B4-BE49-F238E27FC236}">
                <a16:creationId xmlns:a16="http://schemas.microsoft.com/office/drawing/2014/main" id="{7D520054-FB61-4AAB-B797-9B09B0D6B758}"/>
              </a:ext>
            </a:extLst>
          </p:cNvPr>
          <p:cNvSpPr>
            <a:spLocks noGrp="1"/>
          </p:cNvSpPr>
          <p:nvPr>
            <p:ph type="body" sz="quarter" idx="14"/>
          </p:nvPr>
        </p:nvSpPr>
        <p:spPr>
          <a:xfrm>
            <a:off x="457200" y="2779776"/>
            <a:ext cx="3465576" cy="3255264"/>
          </a:xfrm>
        </p:spPr>
        <p:txBody>
          <a:bodyPr>
            <a:normAutofit/>
          </a:bodyPr>
          <a:lstStyle/>
          <a:p>
            <a:pPr>
              <a:spcAft>
                <a:spcPts val="600"/>
              </a:spcAft>
            </a:pPr>
            <a:r>
              <a:rPr lang="en-US"/>
              <a:t>The outlier test shows that I have outliers. The larger circles are indicatos of outliers. The numbers are the outlier numbers annotated in a previous graph.</a:t>
            </a:r>
          </a:p>
        </p:txBody>
      </p:sp>
      <p:pic>
        <p:nvPicPr>
          <p:cNvPr id="6" name="Picture Placeholder 5" descr="Chart, scatter chart&#10;&#10;Description automatically generated">
            <a:extLst>
              <a:ext uri="{FF2B5EF4-FFF2-40B4-BE49-F238E27FC236}">
                <a16:creationId xmlns:a16="http://schemas.microsoft.com/office/drawing/2014/main" id="{6F8F4C73-1DE7-43B6-9BA0-99FA17DCDBA5}"/>
              </a:ext>
            </a:extLst>
          </p:cNvPr>
          <p:cNvPicPr>
            <a:picLocks noGrp="1" noChangeAspect="1"/>
          </p:cNvPicPr>
          <p:nvPr>
            <p:ph type="pic" sz="quarter" idx="15"/>
          </p:nvPr>
        </p:nvPicPr>
        <p:blipFill rotWithShape="1">
          <a:blip r:embed="rId2"/>
          <a:srcRect l="3671" r="19431"/>
          <a:stretch/>
        </p:blipFill>
        <p:spPr>
          <a:xfrm>
            <a:off x="4254500" y="10"/>
            <a:ext cx="7480300" cy="6857990"/>
          </a:xfrm>
          <a:noFill/>
        </p:spPr>
      </p:pic>
    </p:spTree>
    <p:extLst>
      <p:ext uri="{BB962C8B-B14F-4D97-AF65-F5344CB8AC3E}">
        <p14:creationId xmlns:p14="http://schemas.microsoft.com/office/powerpoint/2010/main" val="2517219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B0B0-EB99-4EE3-8A53-38F941B8C247}"/>
              </a:ext>
            </a:extLst>
          </p:cNvPr>
          <p:cNvSpPr>
            <a:spLocks noGrp="1"/>
          </p:cNvSpPr>
          <p:nvPr>
            <p:ph type="title"/>
          </p:nvPr>
        </p:nvSpPr>
        <p:spPr>
          <a:xfrm>
            <a:off x="457199" y="1399032"/>
            <a:ext cx="3619501" cy="877824"/>
          </a:xfrm>
        </p:spPr>
        <p:txBody>
          <a:bodyPr anchor="ctr">
            <a:normAutofit/>
          </a:bodyPr>
          <a:lstStyle/>
          <a:p>
            <a:r>
              <a:rPr lang="en-US" dirty="0"/>
              <a:t>Final summary</a:t>
            </a:r>
          </a:p>
        </p:txBody>
      </p:sp>
      <p:sp>
        <p:nvSpPr>
          <p:cNvPr id="3" name="Text Placeholder 2">
            <a:extLst>
              <a:ext uri="{FF2B5EF4-FFF2-40B4-BE49-F238E27FC236}">
                <a16:creationId xmlns:a16="http://schemas.microsoft.com/office/drawing/2014/main" id="{13CB720D-266E-4A2E-AEB1-D6E4A917AA06}"/>
              </a:ext>
            </a:extLst>
          </p:cNvPr>
          <p:cNvSpPr>
            <a:spLocks noGrp="1"/>
          </p:cNvSpPr>
          <p:nvPr>
            <p:ph type="body" sz="quarter" idx="14"/>
          </p:nvPr>
        </p:nvSpPr>
        <p:spPr>
          <a:xfrm>
            <a:off x="457200" y="2779776"/>
            <a:ext cx="3465576" cy="3255264"/>
          </a:xfrm>
        </p:spPr>
        <p:txBody>
          <a:bodyPr>
            <a:normAutofit fontScale="85000" lnSpcReduction="10000"/>
          </a:bodyPr>
          <a:lstStyle/>
          <a:p>
            <a:pPr>
              <a:spcAft>
                <a:spcPts val="600"/>
              </a:spcAft>
            </a:pPr>
            <a:r>
              <a:rPr lang="en-US" dirty="0"/>
              <a:t>As with the R results. The summary of the data shows there is significant effect on how much you shrink depending on how tall you started out. This is not and end all be all just an interpretation of the data that was used. It is entirely possible to get different results with </a:t>
            </a:r>
            <a:r>
              <a:rPr lang="en-US"/>
              <a:t>different  data. </a:t>
            </a:r>
          </a:p>
          <a:p>
            <a:pPr>
              <a:spcAft>
                <a:spcPts val="600"/>
              </a:spcAft>
            </a:pPr>
            <a:endParaRPr lang="en-US"/>
          </a:p>
        </p:txBody>
      </p:sp>
      <p:pic>
        <p:nvPicPr>
          <p:cNvPr id="6" name="Video 5">
            <a:extLst>
              <a:ext uri="{FF2B5EF4-FFF2-40B4-BE49-F238E27FC236}">
                <a16:creationId xmlns:a16="http://schemas.microsoft.com/office/drawing/2014/main" id="{C9E47D3C-A3CE-A7D5-1A6D-7432E21A1A2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38470" b="-1"/>
          <a:stretch/>
        </p:blipFill>
        <p:spPr>
          <a:xfrm>
            <a:off x="4254500" y="10"/>
            <a:ext cx="7480300" cy="6857990"/>
          </a:xfrm>
          <a:prstGeom prst="rect">
            <a:avLst/>
          </a:prstGeom>
          <a:noFill/>
        </p:spPr>
      </p:pic>
    </p:spTree>
    <p:extLst>
      <p:ext uri="{BB962C8B-B14F-4D97-AF65-F5344CB8AC3E}">
        <p14:creationId xmlns:p14="http://schemas.microsoft.com/office/powerpoint/2010/main" val="126246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lstStyle/>
          <a:p>
            <a:r>
              <a:rPr lang="en-US" dirty="0"/>
              <a:t>WELLSPRING</a:t>
            </a:r>
          </a:p>
        </p:txBody>
      </p:sp>
      <p:pic>
        <p:nvPicPr>
          <p:cNvPr id="46" name="Picture Placeholder 45" descr="Color swatch greenbrier">
            <a:extLst>
              <a:ext uri="{FF2B5EF4-FFF2-40B4-BE49-F238E27FC236}">
                <a16:creationId xmlns:a16="http://schemas.microsoft.com/office/drawing/2014/main" id="{9C63DD83-083A-4E50-AA2A-C423EACA652A}"/>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48" name="Picture Placeholder 47" descr="Color swatch foliage">
            <a:extLst>
              <a:ext uri="{FF2B5EF4-FFF2-40B4-BE49-F238E27FC236}">
                <a16:creationId xmlns:a16="http://schemas.microsoft.com/office/drawing/2014/main" id="{DA6BC49B-D8CD-4DDE-ACAA-16579353B01D}"/>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50" name="Picture Placeholder 49" descr="Color swatch treetop">
            <a:extLst>
              <a:ext uri="{FF2B5EF4-FFF2-40B4-BE49-F238E27FC236}">
                <a16:creationId xmlns:a16="http://schemas.microsoft.com/office/drawing/2014/main" id="{167C13AC-E4E0-4CB7-AB6B-4E6885C93A83}"/>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52" name="Picture Placeholder 51" descr="Color swatch celery">
            <a:extLst>
              <a:ext uri="{FF2B5EF4-FFF2-40B4-BE49-F238E27FC236}">
                <a16:creationId xmlns:a16="http://schemas.microsoft.com/office/drawing/2014/main" id="{24C85A61-F9D6-4347-BFDD-6B8F0450BC6E}"/>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54" name="Picture Placeholder 53" descr="Color swatch chai tea">
            <a:extLst>
              <a:ext uri="{FF2B5EF4-FFF2-40B4-BE49-F238E27FC236}">
                <a16:creationId xmlns:a16="http://schemas.microsoft.com/office/drawing/2014/main" id="{DC78F0D5-25AF-47C4-A483-BDC98D5FC7AA}"/>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56" name="Picture Placeholder 55" descr="Color swatch dewberry">
            <a:extLst>
              <a:ext uri="{FF2B5EF4-FFF2-40B4-BE49-F238E27FC236}">
                <a16:creationId xmlns:a16="http://schemas.microsoft.com/office/drawing/2014/main" id="{22E96B7C-DD7B-455F-998A-444143B3F67C}"/>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58" name="Picture Placeholder 57" descr="Color swatch very peri">
            <a:extLst>
              <a:ext uri="{FF2B5EF4-FFF2-40B4-BE49-F238E27FC236}">
                <a16:creationId xmlns:a16="http://schemas.microsoft.com/office/drawing/2014/main" id="{67E5FD99-94C2-4405-934F-3CC1F81AFC94}"/>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60" name="Picture Placeholder 59" descr="Color swatch eggshell blue">
            <a:extLst>
              <a:ext uri="{FF2B5EF4-FFF2-40B4-BE49-F238E27FC236}">
                <a16:creationId xmlns:a16="http://schemas.microsoft.com/office/drawing/2014/main" id="{6EC317D2-257D-4F75-B14B-4914AB287686}"/>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2378376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8C523A-7A7F-41E6-ABBF-157B62351443}"/>
              </a:ext>
            </a:extLst>
          </p:cNvPr>
          <p:cNvSpPr>
            <a:spLocks noGrp="1"/>
          </p:cNvSpPr>
          <p:nvPr>
            <p:ph type="body" sz="quarter" idx="14"/>
          </p:nvPr>
        </p:nvSpPr>
        <p:spPr/>
        <p:txBody>
          <a:bodyPr/>
          <a:lstStyle/>
          <a:p>
            <a:r>
              <a:rPr lang="en-US" dirty="0"/>
              <a:t>Testing for the first assumption, linearity, so far looks good. All the point are in a line and that is what you want. On to the second test</a:t>
            </a:r>
          </a:p>
        </p:txBody>
      </p:sp>
      <p:pic>
        <p:nvPicPr>
          <p:cNvPr id="6" name="Picture Placeholder 5">
            <a:extLst>
              <a:ext uri="{FF2B5EF4-FFF2-40B4-BE49-F238E27FC236}">
                <a16:creationId xmlns:a16="http://schemas.microsoft.com/office/drawing/2014/main" id="{1AD7F0A1-F993-4128-B63A-646638FA611F}"/>
              </a:ext>
            </a:extLst>
          </p:cNvPr>
          <p:cNvPicPr>
            <a:picLocks noGrp="1" noChangeAspect="1"/>
          </p:cNvPicPr>
          <p:nvPr>
            <p:ph type="pic" sz="quarter" idx="15"/>
          </p:nvPr>
        </p:nvPicPr>
        <p:blipFill rotWithShape="1">
          <a:blip r:embed="rId2"/>
          <a:srcRect l="9490" r="9490"/>
          <a:stretch/>
        </p:blipFill>
        <p:spPr/>
      </p:pic>
      <p:sp>
        <p:nvSpPr>
          <p:cNvPr id="4" name="Title 3">
            <a:extLst>
              <a:ext uri="{FF2B5EF4-FFF2-40B4-BE49-F238E27FC236}">
                <a16:creationId xmlns:a16="http://schemas.microsoft.com/office/drawing/2014/main" id="{44990087-6359-4394-9AA6-525236579E29}"/>
              </a:ext>
            </a:extLst>
          </p:cNvPr>
          <p:cNvSpPr>
            <a:spLocks noGrp="1"/>
          </p:cNvSpPr>
          <p:nvPr>
            <p:ph type="title"/>
          </p:nvPr>
        </p:nvSpPr>
        <p:spPr/>
        <p:txBody>
          <a:bodyPr>
            <a:normAutofit fontScale="90000"/>
          </a:bodyPr>
          <a:lstStyle/>
          <a:p>
            <a:r>
              <a:rPr lang="en-US" sz="3200" dirty="0"/>
              <a:t>LINEARITY TEST IN </a:t>
            </a:r>
            <a:br>
              <a:rPr lang="en-US" sz="3200" dirty="0"/>
            </a:br>
            <a:r>
              <a:rPr lang="en-US" sz="3200" dirty="0"/>
              <a:t>R</a:t>
            </a:r>
            <a:br>
              <a:rPr lang="en-US" sz="3200" dirty="0"/>
            </a:br>
            <a:endParaRPr lang="en-US" sz="3200" dirty="0"/>
          </a:p>
        </p:txBody>
      </p:sp>
    </p:spTree>
    <p:extLst>
      <p:ext uri="{BB962C8B-B14F-4D97-AF65-F5344CB8AC3E}">
        <p14:creationId xmlns:p14="http://schemas.microsoft.com/office/powerpoint/2010/main" val="2943793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D823E-45F8-4F3B-90EB-782ED1EAEBAA}"/>
              </a:ext>
            </a:extLst>
          </p:cNvPr>
          <p:cNvSpPr>
            <a:spLocks noGrp="1"/>
          </p:cNvSpPr>
          <p:nvPr>
            <p:ph type="title"/>
          </p:nvPr>
        </p:nvSpPr>
        <p:spPr>
          <a:xfrm>
            <a:off x="457199" y="2569464"/>
            <a:ext cx="3619501" cy="1179576"/>
          </a:xfrm>
        </p:spPr>
        <p:txBody>
          <a:bodyPr anchor="b" anchorCtr="0">
            <a:normAutofit/>
          </a:bodyPr>
          <a:lstStyle/>
          <a:p>
            <a:r>
              <a:rPr lang="en-US" dirty="0"/>
              <a:t>THE STAR </a:t>
            </a:r>
            <a:br>
              <a:rPr lang="en-US" dirty="0"/>
            </a:br>
            <a:r>
              <a:rPr lang="en-US" dirty="0"/>
              <a:t>OF THE SHOW</a:t>
            </a:r>
          </a:p>
        </p:txBody>
      </p:sp>
      <p:pic>
        <p:nvPicPr>
          <p:cNvPr id="7" name="Picture Placeholder 6" descr="Color swatch anthracite">
            <a:extLst>
              <a:ext uri="{FF2B5EF4-FFF2-40B4-BE49-F238E27FC236}">
                <a16:creationId xmlns:a16="http://schemas.microsoft.com/office/drawing/2014/main" id="{EDC2FB36-C4DF-4444-AF69-B20EBDC89AC8}"/>
              </a:ext>
            </a:extLst>
          </p:cNvPr>
          <p:cNvPicPr>
            <a:picLocks noGrp="1" noChangeAspect="1"/>
          </p:cNvPicPr>
          <p:nvPr>
            <p:ph type="pic" sz="quarter" idx="13"/>
          </p:nvPr>
        </p:nvPicPr>
        <p:blipFill rotWithShape="1">
          <a:blip r:embed="rId2"/>
          <a:srcRect l="105" r="105"/>
          <a:stretch/>
        </p:blipFill>
        <p:spPr>
          <a:xfrm>
            <a:off x="4279392" y="1463040"/>
            <a:ext cx="1499616" cy="2194560"/>
          </a:xfrm>
        </p:spPr>
      </p:pic>
      <p:pic>
        <p:nvPicPr>
          <p:cNvPr id="24" name="Picture Placeholder 23" descr="Color swatch volcanic glass">
            <a:extLst>
              <a:ext uri="{FF2B5EF4-FFF2-40B4-BE49-F238E27FC236}">
                <a16:creationId xmlns:a16="http://schemas.microsoft.com/office/drawing/2014/main" id="{0C2F4972-6121-487E-9184-B6DAD5BCAF70}"/>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30" name="Picture Placeholder 29" descr="Color swatch deep taupe">
            <a:extLst>
              <a:ext uri="{FF2B5EF4-FFF2-40B4-BE49-F238E27FC236}">
                <a16:creationId xmlns:a16="http://schemas.microsoft.com/office/drawing/2014/main" id="{9D9D875B-E5FC-426B-8884-22C87FA1F593}"/>
              </a:ext>
            </a:extLst>
          </p:cNvPr>
          <p:cNvPicPr>
            <a:picLocks noGrp="1" noChangeAspect="1"/>
          </p:cNvPicPr>
          <p:nvPr>
            <p:ph type="pic" sz="quarter" idx="15"/>
          </p:nvPr>
        </p:nvPicPr>
        <p:blipFill rotWithShape="1">
          <a:blip r:embed="rId4"/>
          <a:srcRect l="257" r="257"/>
          <a:stretch/>
        </p:blipFill>
        <p:spPr>
          <a:xfrm>
            <a:off x="8174736" y="1463040"/>
            <a:ext cx="1499616" cy="2194560"/>
          </a:xfrm>
        </p:spPr>
      </p:pic>
      <p:pic>
        <p:nvPicPr>
          <p:cNvPr id="32" name="Picture Placeholder 31" descr="Color swatch plaza taupe">
            <a:extLst>
              <a:ext uri="{FF2B5EF4-FFF2-40B4-BE49-F238E27FC236}">
                <a16:creationId xmlns:a16="http://schemas.microsoft.com/office/drawing/2014/main" id="{30D4484E-E142-413F-9D0E-54E2AE148EDC}"/>
              </a:ext>
            </a:extLst>
          </p:cNvPr>
          <p:cNvPicPr>
            <a:picLocks noGrp="1" noChangeAspect="1"/>
          </p:cNvPicPr>
          <p:nvPr>
            <p:ph type="pic" sz="quarter" idx="16"/>
          </p:nvPr>
        </p:nvPicPr>
        <p:blipFill rotWithShape="1">
          <a:blip r:embed="rId5"/>
          <a:srcRect l="52" r="52"/>
          <a:stretch/>
        </p:blipFill>
        <p:spPr>
          <a:xfrm>
            <a:off x="10122408" y="1463040"/>
            <a:ext cx="1499616" cy="2194560"/>
          </a:xfrm>
        </p:spPr>
      </p:pic>
      <p:pic>
        <p:nvPicPr>
          <p:cNvPr id="34" name="Picture Placeholder 33" descr="Color swatch white sand">
            <a:extLst>
              <a:ext uri="{FF2B5EF4-FFF2-40B4-BE49-F238E27FC236}">
                <a16:creationId xmlns:a16="http://schemas.microsoft.com/office/drawing/2014/main" id="{DAE94DE2-B33F-4EB8-866A-F00647B91C1D}"/>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36" name="Picture Placeholder 35" descr="Color swatch petrified oak">
            <a:extLst>
              <a:ext uri="{FF2B5EF4-FFF2-40B4-BE49-F238E27FC236}">
                <a16:creationId xmlns:a16="http://schemas.microsoft.com/office/drawing/2014/main" id="{7C30B3E2-6FCF-4BCC-B91A-633A92ECB85B}"/>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8" name="Picture Placeholder 37" descr="Color swatch cloud dance">
            <a:extLst>
              <a:ext uri="{FF2B5EF4-FFF2-40B4-BE49-F238E27FC236}">
                <a16:creationId xmlns:a16="http://schemas.microsoft.com/office/drawing/2014/main" id="{543D04A7-69B1-4E48-915F-E47DB2E5C063}"/>
              </a:ext>
            </a:extLst>
          </p:cNvPr>
          <p:cNvPicPr>
            <a:picLocks noGrp="1" noChangeAspect="1"/>
          </p:cNvPicPr>
          <p:nvPr>
            <p:ph type="pic" sz="quarter" idx="19"/>
          </p:nvPr>
        </p:nvPicPr>
        <p:blipFill rotWithShape="1">
          <a:blip r:embed="rId8"/>
          <a:srcRect l="52" r="52"/>
          <a:stretch/>
        </p:blipFill>
        <p:spPr>
          <a:xfrm>
            <a:off x="8174736" y="4087368"/>
            <a:ext cx="1499616" cy="2194560"/>
          </a:xfrm>
        </p:spPr>
      </p:pic>
      <p:pic>
        <p:nvPicPr>
          <p:cNvPr id="40" name="Picture Placeholder 39" descr="Color swatch very peri">
            <a:extLst>
              <a:ext uri="{FF2B5EF4-FFF2-40B4-BE49-F238E27FC236}">
                <a16:creationId xmlns:a16="http://schemas.microsoft.com/office/drawing/2014/main" id="{5F1FBBB4-ABD1-4D8A-97AD-95DE52419625}"/>
              </a:ext>
            </a:extLst>
          </p:cNvPr>
          <p:cNvPicPr>
            <a:picLocks noGrp="1" noChangeAspect="1"/>
          </p:cNvPicPr>
          <p:nvPr>
            <p:ph type="pic" sz="quarter" idx="20"/>
          </p:nvPr>
        </p:nvPicPr>
        <p:blipFill rotWithShape="1">
          <a:blip r:embed="rId9"/>
          <a:srcRect l="52" r="52"/>
          <a:stretch/>
        </p:blipFill>
        <p:spPr>
          <a:xfrm>
            <a:off x="10122408" y="4087368"/>
            <a:ext cx="1499616" cy="2194560"/>
          </a:xfrm>
        </p:spPr>
      </p:pic>
    </p:spTree>
    <p:extLst>
      <p:ext uri="{BB962C8B-B14F-4D97-AF65-F5344CB8AC3E}">
        <p14:creationId xmlns:p14="http://schemas.microsoft.com/office/powerpoint/2010/main" val="129416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CAC5-6E4E-4CEC-8BA3-DD65EA1A51D3}"/>
              </a:ext>
            </a:extLst>
          </p:cNvPr>
          <p:cNvSpPr>
            <a:spLocks noGrp="1"/>
          </p:cNvSpPr>
          <p:nvPr>
            <p:ph type="title"/>
          </p:nvPr>
        </p:nvSpPr>
        <p:spPr/>
        <p:txBody>
          <a:bodyPr/>
          <a:lstStyle/>
          <a:p>
            <a:r>
              <a:rPr lang="en-US" dirty="0"/>
              <a:t>Test for homoscedasticity</a:t>
            </a:r>
          </a:p>
        </p:txBody>
      </p:sp>
      <p:sp>
        <p:nvSpPr>
          <p:cNvPr id="3" name="Text Placeholder 2">
            <a:extLst>
              <a:ext uri="{FF2B5EF4-FFF2-40B4-BE49-F238E27FC236}">
                <a16:creationId xmlns:a16="http://schemas.microsoft.com/office/drawing/2014/main" id="{8780185C-B061-4788-A194-91FF93F00A6E}"/>
              </a:ext>
            </a:extLst>
          </p:cNvPr>
          <p:cNvSpPr>
            <a:spLocks noGrp="1"/>
          </p:cNvSpPr>
          <p:nvPr>
            <p:ph type="body" sz="quarter" idx="14"/>
          </p:nvPr>
        </p:nvSpPr>
        <p:spPr/>
        <p:txBody>
          <a:bodyPr/>
          <a:lstStyle/>
          <a:p>
            <a:r>
              <a:rPr lang="en-US" dirty="0"/>
              <a:t>These plots show where the data lies. Below are the results of the first plot test. The top left and bottom left graphs have straight lines for the most part but on the bottom left graph there is a slight bend in the line. So before declaring</a:t>
            </a:r>
          </a:p>
          <a:p>
            <a:r>
              <a:rPr lang="en-US" dirty="0"/>
              <a:t>homoscedasticity to be true I will do one more test. I chose to do a </a:t>
            </a:r>
            <a:r>
              <a:rPr lang="en-US" dirty="0" err="1"/>
              <a:t>Breush</a:t>
            </a:r>
            <a:r>
              <a:rPr lang="en-US" dirty="0"/>
              <a:t> – Pagan test results of which are shown below.</a:t>
            </a:r>
          </a:p>
        </p:txBody>
      </p:sp>
      <p:pic>
        <p:nvPicPr>
          <p:cNvPr id="10" name="Picture Placeholder 9" descr="Colored beads on a skewer">
            <a:extLst>
              <a:ext uri="{FF2B5EF4-FFF2-40B4-BE49-F238E27FC236}">
                <a16:creationId xmlns:a16="http://schemas.microsoft.com/office/drawing/2014/main" id="{FCDEABAD-C23E-4706-9862-69E87BB01B2E}"/>
              </a:ext>
            </a:extLst>
          </p:cNvPr>
          <p:cNvPicPr>
            <a:picLocks noGrp="1" noChangeAspect="1"/>
          </p:cNvPicPr>
          <p:nvPr>
            <p:ph type="pic" sz="quarter" idx="15"/>
          </p:nvPr>
        </p:nvPicPr>
        <p:blipFill>
          <a:blip r:embed="rId2"/>
          <a:srcRect l="21633" r="21633"/>
          <a:stretch>
            <a:fillRect/>
          </a:stretch>
        </p:blipFill>
        <p:spPr/>
      </p:pic>
    </p:spTree>
    <p:extLst>
      <p:ext uri="{BB962C8B-B14F-4D97-AF65-F5344CB8AC3E}">
        <p14:creationId xmlns:p14="http://schemas.microsoft.com/office/powerpoint/2010/main" val="1414193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40E0CA08-A73C-4273-8533-2DD8768A22EC}"/>
              </a:ext>
            </a:extLst>
          </p:cNvPr>
          <p:cNvPicPr>
            <a:picLocks noGrp="1" noChangeAspect="1"/>
          </p:cNvPicPr>
          <p:nvPr>
            <p:ph type="pic" sz="quarter" idx="13"/>
          </p:nvPr>
        </p:nvPicPr>
        <p:blipFill rotWithShape="1">
          <a:blip r:embed="rId2"/>
          <a:srcRect t="442"/>
          <a:stretch/>
        </p:blipFill>
        <p:spPr>
          <a:xfrm>
            <a:off x="20" y="10"/>
            <a:ext cx="12191980" cy="6857990"/>
          </a:xfrm>
          <a:noFill/>
        </p:spPr>
      </p:pic>
    </p:spTree>
    <p:extLst>
      <p:ext uri="{BB962C8B-B14F-4D97-AF65-F5344CB8AC3E}">
        <p14:creationId xmlns:p14="http://schemas.microsoft.com/office/powerpoint/2010/main" val="168439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2300-9D22-46DE-9701-4E2571F17BD5}"/>
              </a:ext>
            </a:extLst>
          </p:cNvPr>
          <p:cNvSpPr>
            <a:spLocks noGrp="1"/>
          </p:cNvSpPr>
          <p:nvPr>
            <p:ph type="title"/>
          </p:nvPr>
        </p:nvSpPr>
        <p:spPr/>
        <p:txBody>
          <a:bodyPr/>
          <a:lstStyle/>
          <a:p>
            <a:r>
              <a:rPr lang="en-US" dirty="0" err="1"/>
              <a:t>Breush</a:t>
            </a:r>
            <a:r>
              <a:rPr lang="en-US" dirty="0"/>
              <a:t> – Pagan results</a:t>
            </a:r>
          </a:p>
        </p:txBody>
      </p:sp>
      <p:sp>
        <p:nvSpPr>
          <p:cNvPr id="3" name="Text Placeholder 2">
            <a:extLst>
              <a:ext uri="{FF2B5EF4-FFF2-40B4-BE49-F238E27FC236}">
                <a16:creationId xmlns:a16="http://schemas.microsoft.com/office/drawing/2014/main" id="{50F7E998-AD1E-4EF7-B813-920607133893}"/>
              </a:ext>
            </a:extLst>
          </p:cNvPr>
          <p:cNvSpPr>
            <a:spLocks noGrp="1"/>
          </p:cNvSpPr>
          <p:nvPr>
            <p:ph type="body" sz="quarter" idx="14"/>
          </p:nvPr>
        </p:nvSpPr>
        <p:spPr/>
        <p:txBody>
          <a:bodyPr/>
          <a:lstStyle/>
          <a:p>
            <a:r>
              <a:rPr lang="en-US" dirty="0"/>
              <a:t>studentized Breusch-Pagan test</a:t>
            </a:r>
          </a:p>
          <a:p>
            <a:endParaRPr lang="en-US" dirty="0"/>
          </a:p>
          <a:p>
            <a:r>
              <a:rPr lang="en-US" dirty="0"/>
              <a:t>data:  </a:t>
            </a:r>
            <a:r>
              <a:rPr lang="en-US" dirty="0" err="1"/>
              <a:t>htsMod</a:t>
            </a:r>
            <a:endParaRPr lang="en-US" dirty="0"/>
          </a:p>
          <a:p>
            <a:r>
              <a:rPr lang="en-US" dirty="0"/>
              <a:t>BP = 0.2079, </a:t>
            </a:r>
            <a:r>
              <a:rPr lang="en-US" dirty="0" err="1"/>
              <a:t>df</a:t>
            </a:r>
            <a:r>
              <a:rPr lang="en-US" dirty="0"/>
              <a:t> = 1, </a:t>
            </a:r>
            <a:br>
              <a:rPr lang="en-US" dirty="0"/>
            </a:br>
            <a:r>
              <a:rPr lang="en-US" dirty="0">
                <a:effectLst>
                  <a:glow rad="127000">
                    <a:srgbClr val="7030A0"/>
                  </a:glow>
                </a:effectLst>
              </a:rPr>
              <a:t>p-value = 0.6484</a:t>
            </a:r>
            <a:br>
              <a:rPr lang="en-US" dirty="0"/>
            </a:br>
            <a:r>
              <a:rPr lang="en-US" dirty="0"/>
              <a:t> the p- value number is far above 0.05, so as indicated in the plots above this has failed </a:t>
            </a:r>
            <a:r>
              <a:rPr lang="en-US" dirty="0" err="1"/>
              <a:t>homoscedascity</a:t>
            </a:r>
            <a:r>
              <a:rPr lang="en-US" dirty="0"/>
              <a:t> and is showing </a:t>
            </a:r>
            <a:r>
              <a:rPr lang="en-US" dirty="0" err="1"/>
              <a:t>heteroscadasticity</a:t>
            </a:r>
            <a:r>
              <a:rPr lang="en-US" dirty="0"/>
              <a:t> instead. For purposes of finishing the lesson  we will try to correct this .</a:t>
            </a:r>
          </a:p>
        </p:txBody>
      </p:sp>
      <p:pic>
        <p:nvPicPr>
          <p:cNvPr id="6" name="Picture Placeholder 5" descr="A vintage weighing scales">
            <a:extLst>
              <a:ext uri="{FF2B5EF4-FFF2-40B4-BE49-F238E27FC236}">
                <a16:creationId xmlns:a16="http://schemas.microsoft.com/office/drawing/2014/main" id="{CFE9A492-D5B2-4935-BDFC-8F7B55EA5109}"/>
              </a:ext>
            </a:extLst>
          </p:cNvPr>
          <p:cNvPicPr>
            <a:picLocks noGrp="1" noChangeAspect="1"/>
          </p:cNvPicPr>
          <p:nvPr>
            <p:ph type="pic" sz="quarter" idx="15"/>
          </p:nvPr>
        </p:nvPicPr>
        <p:blipFill>
          <a:blip r:embed="rId2"/>
          <a:srcRect t="3236" b="3236"/>
          <a:stretch>
            <a:fillRect/>
          </a:stretch>
        </p:blipFill>
        <p:spPr/>
      </p:pic>
    </p:spTree>
    <p:extLst>
      <p:ext uri="{BB962C8B-B14F-4D97-AF65-F5344CB8AC3E}">
        <p14:creationId xmlns:p14="http://schemas.microsoft.com/office/powerpoint/2010/main" val="1289249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dirty="0"/>
              <a:t>Box cox transformation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3072384"/>
            <a:ext cx="4946904" cy="2871216"/>
          </a:xfrm>
        </p:spPr>
        <p:txBody>
          <a:bodyPr/>
          <a:lstStyle/>
          <a:p>
            <a:r>
              <a:rPr lang="en-US" sz="1800" dirty="0">
                <a:effectLst/>
                <a:latin typeface="Segoe UI" panose="020B0502040204020203" pitchFamily="34" charset="0"/>
              </a:rPr>
              <a:t>The purpose of the box cox transformation is to try to make the dependent variable, in this case the PM heights more normal so that the assumption of homoscedasticity, or the straight line you want to see comes up. This involves adding the changes that come up to the end of the model then making a new model and re </a:t>
            </a:r>
            <a:r>
              <a:rPr lang="en-US" sz="1800" dirty="0" err="1">
                <a:effectLst/>
                <a:latin typeface="Segoe UI" panose="020B0502040204020203" pitchFamily="34" charset="0"/>
              </a:rPr>
              <a:t>re</a:t>
            </a:r>
            <a:r>
              <a:rPr lang="en-US" sz="1800" dirty="0">
                <a:effectLst/>
                <a:latin typeface="Segoe UI" panose="020B0502040204020203" pitchFamily="34" charset="0"/>
              </a:rPr>
              <a:t> running the Breusch – P </a:t>
            </a:r>
            <a:r>
              <a:rPr lang="en-US" sz="1800" dirty="0" err="1">
                <a:effectLst/>
                <a:latin typeface="Segoe UI" panose="020B0502040204020203" pitchFamily="34" charset="0"/>
              </a:rPr>
              <a:t>agan</a:t>
            </a:r>
            <a:r>
              <a:rPr lang="en-US" sz="1800" dirty="0">
                <a:effectLst/>
                <a:latin typeface="Segoe UI" panose="020B0502040204020203" pitchFamily="34" charset="0"/>
              </a:rPr>
              <a:t> test to see if the </a:t>
            </a:r>
            <a:r>
              <a:rPr lang="en-US" sz="1800" dirty="0" err="1">
                <a:effectLst/>
                <a:latin typeface="Segoe UI" panose="020B0502040204020203" pitchFamily="34" charset="0"/>
              </a:rPr>
              <a:t>heteroscadiscity</a:t>
            </a:r>
            <a:r>
              <a:rPr lang="en-US" sz="1800" dirty="0">
                <a:effectLst/>
                <a:latin typeface="Segoe UI" panose="020B0502040204020203" pitchFamily="34" charset="0"/>
              </a:rPr>
              <a:t> has been corrected. </a:t>
            </a:r>
            <a:endParaRPr lang="en-US" dirty="0"/>
          </a:p>
        </p:txBody>
      </p:sp>
      <p:pic>
        <p:nvPicPr>
          <p:cNvPr id="10" name="Picture 9" descr="A digital balance scale using circles">
            <a:extLst>
              <a:ext uri="{FF2B5EF4-FFF2-40B4-BE49-F238E27FC236}">
                <a16:creationId xmlns:a16="http://schemas.microsoft.com/office/drawing/2014/main" id="{6EE1AA0E-C133-465C-AE53-7A96C5C1E84B}"/>
              </a:ext>
            </a:extLst>
          </p:cNvPr>
          <p:cNvPicPr>
            <a:picLocks noChangeAspect="1"/>
          </p:cNvPicPr>
          <p:nvPr/>
        </p:nvPicPr>
        <p:blipFill>
          <a:blip r:embed="rId2"/>
          <a:stretch>
            <a:fillRect/>
          </a:stretch>
        </p:blipFill>
        <p:spPr>
          <a:xfrm>
            <a:off x="7171944" y="495300"/>
            <a:ext cx="4562856" cy="5249537"/>
          </a:xfrm>
          <a:prstGeom prst="rect">
            <a:avLst/>
          </a:prstGeom>
        </p:spPr>
      </p:pic>
      <p:pic>
        <p:nvPicPr>
          <p:cNvPr id="15" name="Picture Placeholder 14" descr="Graph paper with calculator, ruler, highlighter, and pencils">
            <a:extLst>
              <a:ext uri="{FF2B5EF4-FFF2-40B4-BE49-F238E27FC236}">
                <a16:creationId xmlns:a16="http://schemas.microsoft.com/office/drawing/2014/main" id="{2BBA25AC-A003-4F0B-867F-A1D4E5D405AD}"/>
              </a:ext>
            </a:extLst>
          </p:cNvPr>
          <p:cNvPicPr>
            <a:picLocks noGrp="1" noChangeAspect="1"/>
          </p:cNvPicPr>
          <p:nvPr>
            <p:ph type="pic" sz="quarter" idx="15"/>
          </p:nvPr>
        </p:nvPicPr>
        <p:blipFill>
          <a:blip r:embed="rId3">
            <a:extLst>
              <a:ext uri="{96DAC541-7B7A-43D3-8B79-37D633B846F1}">
                <asvg:svgBlip xmlns:asvg="http://schemas.microsoft.com/office/drawing/2016/SVG/main" r:embed="rId4"/>
              </a:ext>
            </a:extLst>
          </a:blip>
          <a:srcRect l="14360" r="14360"/>
          <a:stretch>
            <a:fillRect/>
          </a:stretch>
        </p:blipFill>
        <p:spPr>
          <a:xfrm>
            <a:off x="7365326" y="228600"/>
            <a:ext cx="4562856" cy="6400800"/>
          </a:xfrm>
        </p:spPr>
      </p:pic>
    </p:spTree>
    <p:extLst>
      <p:ext uri="{BB962C8B-B14F-4D97-AF65-F5344CB8AC3E}">
        <p14:creationId xmlns:p14="http://schemas.microsoft.com/office/powerpoint/2010/main" val="1646138950"/>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{B87B9263-D2BA-4D17-9A00-6C5191B87579}tf78479028_win32</Template>
  <TotalTime>279</TotalTime>
  <Words>1057</Words>
  <Application>Microsoft Office PowerPoint</Application>
  <PresentationFormat>Widescreen</PresentationFormat>
  <Paragraphs>62</Paragraphs>
  <Slides>23</Slides>
  <Notes>2</Notes>
  <HiddenSlides>0</HiddenSlides>
  <MMClips>1</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23</vt:i4>
      </vt:variant>
    </vt:vector>
  </HeadingPairs>
  <TitlesOfParts>
    <vt:vector size="32" baseType="lpstr">
      <vt:lpstr>Arial</vt:lpstr>
      <vt:lpstr>Calibri</vt:lpstr>
      <vt:lpstr>Open Sans</vt:lpstr>
      <vt:lpstr>Segoe UI</vt:lpstr>
      <vt:lpstr>Segoe UI Light</vt:lpstr>
      <vt:lpstr>Balancing Act</vt:lpstr>
      <vt:lpstr>Wellspring</vt:lpstr>
      <vt:lpstr>Star of the show</vt:lpstr>
      <vt:lpstr>Amusements</vt:lpstr>
      <vt:lpstr>UP AND DOWN: HOW TALL ARE  YOU REALLY?    BY SONY MARTIN      </vt:lpstr>
      <vt:lpstr>VERY PERI</vt:lpstr>
      <vt:lpstr>WELLSPRING</vt:lpstr>
      <vt:lpstr>LINEARITY TEST IN  R </vt:lpstr>
      <vt:lpstr>THE STAR  OF THE SHOW</vt:lpstr>
      <vt:lpstr>Test for homoscedasticity</vt:lpstr>
      <vt:lpstr>PowerPoint Presentation</vt:lpstr>
      <vt:lpstr>Breush – Pagan results</vt:lpstr>
      <vt:lpstr>Box cox transformation </vt:lpstr>
      <vt:lpstr>PowerPoint Presentation</vt:lpstr>
      <vt:lpstr>Still no go……. </vt:lpstr>
      <vt:lpstr>Outliers they are out there</vt:lpstr>
      <vt:lpstr>No rabbits in hats: linear regression in python</vt:lpstr>
      <vt:lpstr>Testing for linearity in python</vt:lpstr>
      <vt:lpstr>Show your curves(of distribution)</vt:lpstr>
      <vt:lpstr>Homoscedasticity test</vt:lpstr>
      <vt:lpstr>Here is what happened</vt:lpstr>
      <vt:lpstr>Breusch- Pagan results Harvey collier results</vt:lpstr>
      <vt:lpstr>Breusch- Pagan results Harvey collier results(cont.)T</vt:lpstr>
      <vt:lpstr>PowerPoint Presentation</vt:lpstr>
      <vt:lpstr>as shown, the data is still showing that it is not evenly distributed., but I am going to continue by making the new model</vt:lpstr>
      <vt:lpstr>Way out lier</vt:lpstr>
      <vt:lpstr>Final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 AND DOWN: HOW TALL ARE  YOU REALLY?    BY SONY MARTIN      </dc:title>
  <dc:creator>sony martin</dc:creator>
  <cp:lastModifiedBy>sony martin</cp:lastModifiedBy>
  <cp:revision>1</cp:revision>
  <dcterms:created xsi:type="dcterms:W3CDTF">2022-04-03T00:46:07Z</dcterms:created>
  <dcterms:modified xsi:type="dcterms:W3CDTF">2022-04-03T05:25:12Z</dcterms:modified>
</cp:coreProperties>
</file>